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945" r:id="rId2"/>
  </p:sldMasterIdLst>
  <p:notesMasterIdLst>
    <p:notesMasterId r:id="rId53"/>
  </p:notesMasterIdLst>
  <p:handoutMasterIdLst>
    <p:handoutMasterId r:id="rId54"/>
  </p:handoutMasterIdLst>
  <p:sldIdLst>
    <p:sldId id="500" r:id="rId3"/>
    <p:sldId id="762" r:id="rId4"/>
    <p:sldId id="803" r:id="rId5"/>
    <p:sldId id="761" r:id="rId6"/>
    <p:sldId id="819" r:id="rId7"/>
    <p:sldId id="798" r:id="rId8"/>
    <p:sldId id="799" r:id="rId9"/>
    <p:sldId id="800" r:id="rId10"/>
    <p:sldId id="801" r:id="rId11"/>
    <p:sldId id="764" r:id="rId12"/>
    <p:sldId id="802" r:id="rId13"/>
    <p:sldId id="805" r:id="rId14"/>
    <p:sldId id="806" r:id="rId15"/>
    <p:sldId id="807" r:id="rId16"/>
    <p:sldId id="808" r:id="rId17"/>
    <p:sldId id="809" r:id="rId18"/>
    <p:sldId id="810" r:id="rId19"/>
    <p:sldId id="811" r:id="rId20"/>
    <p:sldId id="804" r:id="rId21"/>
    <p:sldId id="812" r:id="rId22"/>
    <p:sldId id="813" r:id="rId23"/>
    <p:sldId id="814" r:id="rId24"/>
    <p:sldId id="769" r:id="rId25"/>
    <p:sldId id="815" r:id="rId26"/>
    <p:sldId id="768" r:id="rId27"/>
    <p:sldId id="816" r:id="rId28"/>
    <p:sldId id="773" r:id="rId29"/>
    <p:sldId id="792" r:id="rId30"/>
    <p:sldId id="767" r:id="rId31"/>
    <p:sldId id="774" r:id="rId32"/>
    <p:sldId id="776" r:id="rId33"/>
    <p:sldId id="818" r:id="rId34"/>
    <p:sldId id="817" r:id="rId35"/>
    <p:sldId id="775" r:id="rId36"/>
    <p:sldId id="777" r:id="rId37"/>
    <p:sldId id="778" r:id="rId38"/>
    <p:sldId id="779" r:id="rId39"/>
    <p:sldId id="793" r:id="rId40"/>
    <p:sldId id="780" r:id="rId41"/>
    <p:sldId id="781" r:id="rId42"/>
    <p:sldId id="794" r:id="rId43"/>
    <p:sldId id="786" r:id="rId44"/>
    <p:sldId id="795" r:id="rId45"/>
    <p:sldId id="785" r:id="rId46"/>
    <p:sldId id="787" r:id="rId47"/>
    <p:sldId id="788" r:id="rId48"/>
    <p:sldId id="789" r:id="rId49"/>
    <p:sldId id="791" r:id="rId50"/>
    <p:sldId id="797" r:id="rId51"/>
    <p:sldId id="681" r:id="rId52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4"/>
    <a:srgbClr val="678DC5"/>
    <a:srgbClr val="3E67A4"/>
    <a:srgbClr val="3E8DC5"/>
    <a:srgbClr val="5F5F65"/>
    <a:srgbClr val="7E7E86"/>
    <a:srgbClr val="FFFFFF"/>
    <a:srgbClr val="8E8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942" autoAdjust="0"/>
    <p:restoredTop sz="84308" autoAdjust="0"/>
  </p:normalViewPr>
  <p:slideViewPr>
    <p:cSldViewPr snapToGrid="0">
      <p:cViewPr varScale="1">
        <p:scale>
          <a:sx n="115" d="100"/>
          <a:sy n="115" d="100"/>
        </p:scale>
        <p:origin x="1992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7596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1.xml"/><Relationship Id="rId13" Type="http://schemas.openxmlformats.org/officeDocument/2006/relationships/slide" Target="slides/slide16.xml"/><Relationship Id="rId18" Type="http://schemas.openxmlformats.org/officeDocument/2006/relationships/slide" Target="slides/slide21.xml"/><Relationship Id="rId26" Type="http://schemas.openxmlformats.org/officeDocument/2006/relationships/slide" Target="slides/slide30.xml"/><Relationship Id="rId39" Type="http://schemas.openxmlformats.org/officeDocument/2006/relationships/slide" Target="slides/slide46.xml"/><Relationship Id="rId3" Type="http://schemas.openxmlformats.org/officeDocument/2006/relationships/slide" Target="slides/slide6.xml"/><Relationship Id="rId21" Type="http://schemas.openxmlformats.org/officeDocument/2006/relationships/slide" Target="slides/slide24.xml"/><Relationship Id="rId34" Type="http://schemas.openxmlformats.org/officeDocument/2006/relationships/slide" Target="slides/slide39.xml"/><Relationship Id="rId7" Type="http://schemas.openxmlformats.org/officeDocument/2006/relationships/slide" Target="slides/slide10.xml"/><Relationship Id="rId12" Type="http://schemas.openxmlformats.org/officeDocument/2006/relationships/slide" Target="slides/slide15.xml"/><Relationship Id="rId17" Type="http://schemas.openxmlformats.org/officeDocument/2006/relationships/slide" Target="slides/slide20.xml"/><Relationship Id="rId25" Type="http://schemas.openxmlformats.org/officeDocument/2006/relationships/slide" Target="slides/slide29.xml"/><Relationship Id="rId33" Type="http://schemas.openxmlformats.org/officeDocument/2006/relationships/slide" Target="slides/slide37.xml"/><Relationship Id="rId38" Type="http://schemas.openxmlformats.org/officeDocument/2006/relationships/slide" Target="slides/slide45.xml"/><Relationship Id="rId2" Type="http://schemas.openxmlformats.org/officeDocument/2006/relationships/slide" Target="slides/slide5.xml"/><Relationship Id="rId16" Type="http://schemas.openxmlformats.org/officeDocument/2006/relationships/slide" Target="slides/slide19.xml"/><Relationship Id="rId20" Type="http://schemas.openxmlformats.org/officeDocument/2006/relationships/slide" Target="slides/slide23.xml"/><Relationship Id="rId29" Type="http://schemas.openxmlformats.org/officeDocument/2006/relationships/slide" Target="slides/slide33.xml"/><Relationship Id="rId41" Type="http://schemas.openxmlformats.org/officeDocument/2006/relationships/slide" Target="slides/slide48.xml"/><Relationship Id="rId1" Type="http://schemas.openxmlformats.org/officeDocument/2006/relationships/slide" Target="slides/slide4.xml"/><Relationship Id="rId6" Type="http://schemas.openxmlformats.org/officeDocument/2006/relationships/slide" Target="slides/slide9.xml"/><Relationship Id="rId11" Type="http://schemas.openxmlformats.org/officeDocument/2006/relationships/slide" Target="slides/slide14.xml"/><Relationship Id="rId24" Type="http://schemas.openxmlformats.org/officeDocument/2006/relationships/slide" Target="slides/slide27.xml"/><Relationship Id="rId32" Type="http://schemas.openxmlformats.org/officeDocument/2006/relationships/slide" Target="slides/slide36.xml"/><Relationship Id="rId37" Type="http://schemas.openxmlformats.org/officeDocument/2006/relationships/slide" Target="slides/slide44.xml"/><Relationship Id="rId40" Type="http://schemas.openxmlformats.org/officeDocument/2006/relationships/slide" Target="slides/slide47.xml"/><Relationship Id="rId5" Type="http://schemas.openxmlformats.org/officeDocument/2006/relationships/slide" Target="slides/slide8.xml"/><Relationship Id="rId15" Type="http://schemas.openxmlformats.org/officeDocument/2006/relationships/slide" Target="slides/slide18.xml"/><Relationship Id="rId23" Type="http://schemas.openxmlformats.org/officeDocument/2006/relationships/slide" Target="slides/slide26.xml"/><Relationship Id="rId28" Type="http://schemas.openxmlformats.org/officeDocument/2006/relationships/slide" Target="slides/slide32.xml"/><Relationship Id="rId36" Type="http://schemas.openxmlformats.org/officeDocument/2006/relationships/slide" Target="slides/slide42.xml"/><Relationship Id="rId10" Type="http://schemas.openxmlformats.org/officeDocument/2006/relationships/slide" Target="slides/slide13.xml"/><Relationship Id="rId19" Type="http://schemas.openxmlformats.org/officeDocument/2006/relationships/slide" Target="slides/slide22.xml"/><Relationship Id="rId31" Type="http://schemas.openxmlformats.org/officeDocument/2006/relationships/slide" Target="slides/slide35.xml"/><Relationship Id="rId4" Type="http://schemas.openxmlformats.org/officeDocument/2006/relationships/slide" Target="slides/slide7.xml"/><Relationship Id="rId9" Type="http://schemas.openxmlformats.org/officeDocument/2006/relationships/slide" Target="slides/slide12.xml"/><Relationship Id="rId14" Type="http://schemas.openxmlformats.org/officeDocument/2006/relationships/slide" Target="slides/slide17.xml"/><Relationship Id="rId22" Type="http://schemas.openxmlformats.org/officeDocument/2006/relationships/slide" Target="slides/slide25.xml"/><Relationship Id="rId27" Type="http://schemas.openxmlformats.org/officeDocument/2006/relationships/slide" Target="slides/slide31.xml"/><Relationship Id="rId30" Type="http://schemas.openxmlformats.org/officeDocument/2006/relationships/slide" Target="slides/slide34.xml"/><Relationship Id="rId35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728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7" tIns="50185" rIns="95667" bIns="50185">
            <a:spAutoFit/>
          </a:bodyPr>
          <a:lstStyle/>
          <a:p>
            <a:pPr algn="l" defTabSz="611185">
              <a:lnSpc>
                <a:spcPct val="100000"/>
              </a:lnSpc>
              <a:buNone/>
              <a:tabLst>
                <a:tab pos="2387600" algn="l"/>
                <a:tab pos="4830763" algn="l"/>
              </a:tabLst>
            </a:pPr>
            <a:r>
              <a:rPr lang="en-US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© Корпорация Cisco Systems, 2006. Все права защищены.</a:t>
            </a:r>
          </a:p>
          <a:p>
            <a:pPr algn="l" defTabSz="611185">
              <a:lnSpc>
                <a:spcPct val="100000"/>
              </a:lnSpc>
              <a:buNone/>
              <a:tabLst>
                <a:tab pos="2387600" algn="l"/>
                <a:tab pos="4830763" algn="l"/>
              </a:tabLst>
            </a:pPr>
            <a:r>
              <a:rPr lang="en-US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Presentation_ID.scr</a:t>
            </a:r>
          </a:p>
        </p:txBody>
      </p:sp>
      <p:sp>
        <p:nvSpPr>
          <p:cNvPr id="9728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728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819" tIns="0" rIns="18819" bIns="0" anchor="b"/>
          <a:lstStyle/>
          <a:p>
            <a:pPr algn="r" defTabSz="903244">
              <a:lnSpc>
                <a:spcPct val="100000"/>
              </a:lnSpc>
              <a:buNone/>
            </a:pPr>
            <a:fld id="{5BACD66D-EF48-47A4-97B5-E403075ECA88}" type="slidenum">
              <a:rPr lang="en-US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‹#›</a:t>
            </a:fld>
            <a:endParaRPr lang="en-US" sz="8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51203" name="Rectangle 9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7" tIns="50185" rIns="95667" bIns="50185">
            <a:spAutoFit/>
          </a:bodyPr>
          <a:lstStyle/>
          <a:p>
            <a:pPr algn="l" defTabSz="611185">
              <a:lnSpc>
                <a:spcPct val="100000"/>
              </a:lnSpc>
              <a:buNone/>
              <a:tabLst>
                <a:tab pos="2387600" algn="l"/>
                <a:tab pos="4830763" algn="l"/>
              </a:tabLst>
            </a:pPr>
            <a:r>
              <a:rPr lang="en-US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© Корпорация Cisco Systems, 2006. Все права защищены.</a:t>
            </a:r>
          </a:p>
          <a:p>
            <a:pPr algn="l" defTabSz="611185">
              <a:lnSpc>
                <a:spcPct val="100000"/>
              </a:lnSpc>
              <a:buNone/>
              <a:tabLst>
                <a:tab pos="2387600" algn="l"/>
                <a:tab pos="4830763" algn="l"/>
              </a:tabLst>
            </a:pPr>
            <a:r>
              <a:rPr lang="en-US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Presentation_ID.scr</a:t>
            </a:r>
          </a:p>
        </p:txBody>
      </p:sp>
      <p:sp>
        <p:nvSpPr>
          <p:cNvPr id="51204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/>
            </a:lvl1pPr>
          </a:lstStyle>
          <a:p>
            <a:pPr>
              <a:defRPr/>
            </a:pPr>
            <a:fld id="{400AB686-5862-40DE-9717-16F7596C5B7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6870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Body Text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F1197AA1-5939-46D4-B791-F0541295D9D1}" type="slidenum">
              <a:rPr lang="en-US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</a:t>
            </a:fld>
            <a:endParaRPr lang="en-US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 marL="112746" indent="-112746" algn="l" defTabSz="1020745">
              <a:buNone/>
            </a:pPr>
            <a:r>
              <a:rPr lang="en-US" sz="1200" b="1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Программа Сетевой академии Cisco</a:t>
            </a:r>
          </a:p>
          <a:p>
            <a:pPr marL="112746" indent="-112746" algn="l" defTabSz="1020745">
              <a:buNone/>
            </a:pPr>
            <a:r>
              <a:rPr lang="en-US" sz="1200" b="1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Введение в сетевые технологии</a:t>
            </a:r>
          </a:p>
          <a:p>
            <a:pPr marL="112746" indent="-112746" algn="l" defTabSz="1020745">
              <a:buNone/>
            </a:pPr>
            <a:r>
              <a:rPr lang="en-US" sz="1300" b="1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Глава 7</a:t>
            </a:r>
            <a:endParaRPr lang="en-GB" b="1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25725896-607C-41C6-BBB9-E2D1DF350D93}" type="slidenum">
              <a:rPr lang="en-US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10</a:t>
            </a:fld>
            <a:endParaRPr lang="en-US" smtClean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AAE2CA">
                    <a:lumMod val="75000"/>
                  </a:srgbClr>
                </a:solidFill>
                <a:latin typeface="Arial"/>
                <a:ea typeface="+mn-ea"/>
                <a:cs typeface="Arial"/>
              </a:rPr>
              <a:t>7.1.1.4 Надёжность транспортного уровня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AAE2CA">
                    <a:lumMod val="75000"/>
                  </a:srgbClr>
                </a:solidFill>
                <a:latin typeface="Arial"/>
                <a:ea typeface="+mn-ea"/>
                <a:cs typeface="Arial"/>
              </a:rPr>
              <a:t>7.1.1.5 TCP 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AAE2CA">
                    <a:lumMod val="75000"/>
                  </a:srgbClr>
                </a:solidFill>
                <a:latin typeface="Arial"/>
                <a:ea typeface="+mn-ea"/>
                <a:cs typeface="Arial"/>
              </a:rPr>
              <a:t>7.1.1.6 UDP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AAE2CA">
                    <a:lumMod val="75000"/>
                  </a:srgbClr>
                </a:solidFill>
                <a:latin typeface="Arial"/>
                <a:ea typeface="+mn-ea"/>
                <a:cs typeface="Arial"/>
              </a:rPr>
              <a:t>7.1.1.7 Соответствующий протокол транспортного уровня для соответствующего приложения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25725896-607C-41C6-BBB9-E2D1DF350D93}" type="slidenum">
              <a:rPr lang="en-US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11</a:t>
            </a:fld>
            <a:endParaRPr lang="en-US" smtClean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AAE2CA">
                    <a:lumMod val="75000"/>
                  </a:srgbClr>
                </a:solidFill>
                <a:latin typeface="Arial"/>
                <a:ea typeface="+mn-ea"/>
                <a:cs typeface="Arial"/>
              </a:rPr>
              <a:t>7.1.1.4 Надёжность транспортного уровня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AAE2CA">
                    <a:lumMod val="75000"/>
                  </a:srgbClr>
                </a:solidFill>
                <a:latin typeface="Arial"/>
                <a:ea typeface="+mn-ea"/>
                <a:cs typeface="Arial"/>
              </a:rPr>
              <a:t>7.1.1.5 TCP 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AAE2CA">
                    <a:lumMod val="75000"/>
                  </a:srgbClr>
                </a:solidFill>
                <a:latin typeface="Arial"/>
                <a:ea typeface="+mn-ea"/>
                <a:cs typeface="Arial"/>
              </a:rPr>
              <a:t>7.1.1.6 UDP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AAE2CA">
                    <a:lumMod val="75000"/>
                  </a:srgbClr>
                </a:solidFill>
                <a:latin typeface="Arial"/>
                <a:ea typeface="+mn-ea"/>
                <a:cs typeface="Arial"/>
              </a:rPr>
              <a:t>7.1.1.7 Соответствующий протокол транспортного уровня для соответствующего приложения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472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25725896-607C-41C6-BBB9-E2D1DF350D93}" type="slidenum">
              <a:rPr lang="en-US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12</a:t>
            </a:fld>
            <a:endParaRPr lang="en-US" smtClean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AAE2CA">
                    <a:lumMod val="75000"/>
                  </a:srgbClr>
                </a:solidFill>
                <a:latin typeface="Arial"/>
                <a:ea typeface="+mn-ea"/>
                <a:cs typeface="Arial"/>
              </a:rPr>
              <a:t>7.1.1.4 Надёжность транспортного уровня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AAE2CA">
                    <a:lumMod val="75000"/>
                  </a:srgbClr>
                </a:solidFill>
                <a:latin typeface="Arial"/>
                <a:ea typeface="+mn-ea"/>
                <a:cs typeface="Arial"/>
              </a:rPr>
              <a:t>7.1.1.5 TCP 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AAE2CA">
                    <a:lumMod val="75000"/>
                  </a:srgbClr>
                </a:solidFill>
                <a:latin typeface="Arial"/>
                <a:ea typeface="+mn-ea"/>
                <a:cs typeface="Arial"/>
              </a:rPr>
              <a:t>7.1.1.6 UDP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AAE2CA">
                    <a:lumMod val="75000"/>
                  </a:srgbClr>
                </a:solidFill>
                <a:latin typeface="Arial"/>
                <a:ea typeface="+mn-ea"/>
                <a:cs typeface="Arial"/>
              </a:rPr>
              <a:t>7.1.1.7 Соответствующий протокол транспортного уровня для соответствующего приложения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877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25725896-607C-41C6-BBB9-E2D1DF350D93}" type="slidenum">
              <a:rPr lang="en-US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13</a:t>
            </a:fld>
            <a:endParaRPr lang="en-US" smtClean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AAE2CA">
                    <a:lumMod val="75000"/>
                  </a:srgbClr>
                </a:solidFill>
                <a:latin typeface="Arial"/>
                <a:ea typeface="+mn-ea"/>
                <a:cs typeface="Arial"/>
              </a:rPr>
              <a:t>7.1.1.4 Надёжность транспортного уровня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AAE2CA">
                    <a:lumMod val="75000"/>
                  </a:srgbClr>
                </a:solidFill>
                <a:latin typeface="Arial"/>
                <a:ea typeface="+mn-ea"/>
                <a:cs typeface="Arial"/>
              </a:rPr>
              <a:t>7.1.1.5 TCP 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AAE2CA">
                    <a:lumMod val="75000"/>
                  </a:srgbClr>
                </a:solidFill>
                <a:latin typeface="Arial"/>
                <a:ea typeface="+mn-ea"/>
                <a:cs typeface="Arial"/>
              </a:rPr>
              <a:t>7.1.1.6 UDP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AAE2CA">
                    <a:lumMod val="75000"/>
                  </a:srgbClr>
                </a:solidFill>
                <a:latin typeface="Arial"/>
                <a:ea typeface="+mn-ea"/>
                <a:cs typeface="Arial"/>
              </a:rPr>
              <a:t>7.1.1.7 Соответствующий протокол транспортного уровня для соответствующего приложения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816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25725896-607C-41C6-BBB9-E2D1DF350D93}" type="slidenum">
              <a:rPr lang="en-US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14</a:t>
            </a:fld>
            <a:endParaRPr lang="en-US" smtClean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AAE2CA">
                    <a:lumMod val="75000"/>
                  </a:srgbClr>
                </a:solidFill>
                <a:latin typeface="Arial"/>
                <a:ea typeface="+mn-ea"/>
                <a:cs typeface="Arial"/>
              </a:rPr>
              <a:t>7.1.1.4 Надёжность транспортного уровня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AAE2CA">
                    <a:lumMod val="75000"/>
                  </a:srgbClr>
                </a:solidFill>
                <a:latin typeface="Arial"/>
                <a:ea typeface="+mn-ea"/>
                <a:cs typeface="Arial"/>
              </a:rPr>
              <a:t>7.1.1.5 TCP 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AAE2CA">
                    <a:lumMod val="75000"/>
                  </a:srgbClr>
                </a:solidFill>
                <a:latin typeface="Arial"/>
                <a:ea typeface="+mn-ea"/>
                <a:cs typeface="Arial"/>
              </a:rPr>
              <a:t>7.1.1.6 UDP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AAE2CA">
                    <a:lumMod val="75000"/>
                  </a:srgbClr>
                </a:solidFill>
                <a:latin typeface="Arial"/>
                <a:ea typeface="+mn-ea"/>
                <a:cs typeface="Arial"/>
              </a:rPr>
              <a:t>7.1.1.7 Соответствующий протокол транспортного уровня для соответствующего приложения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5437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25725896-607C-41C6-BBB9-E2D1DF350D93}" type="slidenum">
              <a:rPr lang="en-US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15</a:t>
            </a:fld>
            <a:endParaRPr lang="en-US" smtClean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AAE2CA">
                    <a:lumMod val="75000"/>
                  </a:srgbClr>
                </a:solidFill>
                <a:latin typeface="Arial"/>
                <a:ea typeface="+mn-ea"/>
                <a:cs typeface="Arial"/>
              </a:rPr>
              <a:t>7.1.1.4 Надёжность транспортного уровня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AAE2CA">
                    <a:lumMod val="75000"/>
                  </a:srgbClr>
                </a:solidFill>
                <a:latin typeface="Arial"/>
                <a:ea typeface="+mn-ea"/>
                <a:cs typeface="Arial"/>
              </a:rPr>
              <a:t>7.1.1.5 TCP 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AAE2CA">
                    <a:lumMod val="75000"/>
                  </a:srgbClr>
                </a:solidFill>
                <a:latin typeface="Arial"/>
                <a:ea typeface="+mn-ea"/>
                <a:cs typeface="Arial"/>
              </a:rPr>
              <a:t>7.1.1.6 UDP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AAE2CA">
                    <a:lumMod val="75000"/>
                  </a:srgbClr>
                </a:solidFill>
                <a:latin typeface="Arial"/>
                <a:ea typeface="+mn-ea"/>
                <a:cs typeface="Arial"/>
              </a:rPr>
              <a:t>7.1.1.7 Соответствующий протокол транспортного уровня для соответствующего приложения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856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25725896-607C-41C6-BBB9-E2D1DF350D93}" type="slidenum">
              <a:rPr lang="en-US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16</a:t>
            </a:fld>
            <a:endParaRPr lang="en-US" smtClean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AAE2CA">
                    <a:lumMod val="75000"/>
                  </a:srgbClr>
                </a:solidFill>
                <a:latin typeface="Arial"/>
                <a:ea typeface="+mn-ea"/>
                <a:cs typeface="Arial"/>
              </a:rPr>
              <a:t>7.1.1.4 Надёжность транспортного уровня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AAE2CA">
                    <a:lumMod val="75000"/>
                  </a:srgbClr>
                </a:solidFill>
                <a:latin typeface="Arial"/>
                <a:ea typeface="+mn-ea"/>
                <a:cs typeface="Arial"/>
              </a:rPr>
              <a:t>7.1.1.5 TCP 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AAE2CA">
                    <a:lumMod val="75000"/>
                  </a:srgbClr>
                </a:solidFill>
                <a:latin typeface="Arial"/>
                <a:ea typeface="+mn-ea"/>
                <a:cs typeface="Arial"/>
              </a:rPr>
              <a:t>7.1.1.6 UDP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AAE2CA">
                    <a:lumMod val="75000"/>
                  </a:srgbClr>
                </a:solidFill>
                <a:latin typeface="Arial"/>
                <a:ea typeface="+mn-ea"/>
                <a:cs typeface="Arial"/>
              </a:rPr>
              <a:t>7.1.1.7 Соответствующий протокол транспортного уровня для соответствующего приложения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6319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25725896-607C-41C6-BBB9-E2D1DF350D93}" type="slidenum">
              <a:rPr lang="en-US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17</a:t>
            </a:fld>
            <a:endParaRPr lang="en-US" smtClean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AAE2CA">
                    <a:lumMod val="75000"/>
                  </a:srgbClr>
                </a:solidFill>
                <a:latin typeface="Arial"/>
                <a:ea typeface="+mn-ea"/>
                <a:cs typeface="Arial"/>
              </a:rPr>
              <a:t>7.1.1.4 Надёжность транспортного уровня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AAE2CA">
                    <a:lumMod val="75000"/>
                  </a:srgbClr>
                </a:solidFill>
                <a:latin typeface="Arial"/>
                <a:ea typeface="+mn-ea"/>
                <a:cs typeface="Arial"/>
              </a:rPr>
              <a:t>7.1.1.5 TCP 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AAE2CA">
                    <a:lumMod val="75000"/>
                  </a:srgbClr>
                </a:solidFill>
                <a:latin typeface="Arial"/>
                <a:ea typeface="+mn-ea"/>
                <a:cs typeface="Arial"/>
              </a:rPr>
              <a:t>7.1.1.6 UDP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AAE2CA">
                    <a:lumMod val="75000"/>
                  </a:srgbClr>
                </a:solidFill>
                <a:latin typeface="Arial"/>
                <a:ea typeface="+mn-ea"/>
                <a:cs typeface="Arial"/>
              </a:rPr>
              <a:t>7.1.1.7 Соответствующий протокол транспортного уровня для соответствующего приложения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4338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25725896-607C-41C6-BBB9-E2D1DF350D93}" type="slidenum">
              <a:rPr lang="en-US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18</a:t>
            </a:fld>
            <a:endParaRPr lang="en-US" smtClean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AAE2CA">
                    <a:lumMod val="75000"/>
                  </a:srgbClr>
                </a:solidFill>
                <a:latin typeface="Arial"/>
                <a:ea typeface="+mn-ea"/>
                <a:cs typeface="Arial"/>
              </a:rPr>
              <a:t>7.1.1.4 Надёжность транспортного уровня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AAE2CA">
                    <a:lumMod val="75000"/>
                  </a:srgbClr>
                </a:solidFill>
                <a:latin typeface="Arial"/>
                <a:ea typeface="+mn-ea"/>
                <a:cs typeface="Arial"/>
              </a:rPr>
              <a:t>7.1.1.5 TCP 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AAE2CA">
                    <a:lumMod val="75000"/>
                  </a:srgbClr>
                </a:solidFill>
                <a:latin typeface="Arial"/>
                <a:ea typeface="+mn-ea"/>
                <a:cs typeface="Arial"/>
              </a:rPr>
              <a:t>7.1.1.6 UDP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AAE2CA">
                    <a:lumMod val="75000"/>
                  </a:srgbClr>
                </a:solidFill>
                <a:latin typeface="Arial"/>
                <a:ea typeface="+mn-ea"/>
                <a:cs typeface="Arial"/>
              </a:rPr>
              <a:t>7.1.1.7 Соответствующий протокол транспортного уровня для соответствующего приложения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5844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25725896-607C-41C6-BBB9-E2D1DF350D93}" type="slidenum">
              <a:rPr lang="en-US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19</a:t>
            </a:fld>
            <a:endParaRPr lang="en-US" smtClean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AAE2CA">
                    <a:lumMod val="75000"/>
                  </a:srgbClr>
                </a:solidFill>
                <a:latin typeface="Arial"/>
                <a:ea typeface="+mn-ea"/>
                <a:cs typeface="Arial"/>
              </a:rPr>
              <a:t>7.1.1.4 Надёжность транспортного уровня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AAE2CA">
                    <a:lumMod val="75000"/>
                  </a:srgbClr>
                </a:solidFill>
                <a:latin typeface="Arial"/>
                <a:ea typeface="+mn-ea"/>
                <a:cs typeface="Arial"/>
              </a:rPr>
              <a:t>7.1.1.5 TCP 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AAE2CA">
                    <a:lumMod val="75000"/>
                  </a:srgbClr>
                </a:solidFill>
                <a:latin typeface="Arial"/>
                <a:ea typeface="+mn-ea"/>
                <a:cs typeface="Arial"/>
              </a:rPr>
              <a:t>7.1.1.6 UDP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AAE2CA">
                    <a:lumMod val="75000"/>
                  </a:srgbClr>
                </a:solidFill>
                <a:latin typeface="Arial"/>
                <a:ea typeface="+mn-ea"/>
                <a:cs typeface="Arial"/>
              </a:rPr>
              <a:t>7.1.1.7 Соответствующий протокол транспортного уровня для соответствующего приложения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433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Глава 7 </a:t>
            </a:r>
          </a:p>
          <a:p>
            <a:pPr marL="112746" indent="-112746" algn="l" defTabSz="1020745"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7.1.1</a:t>
            </a:r>
          </a:p>
          <a:p>
            <a:pPr marL="112746" indent="-112746" algn="l" defTabSz="1020745">
              <a:buNone/>
            </a:pPr>
            <a:endParaRPr lang="en-US" smtClean="0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6B538D6A-B109-477E-80A3-FD15915855EB}" type="slidenum">
              <a:rPr lang="en-US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</a:t>
            </a:fld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25725896-607C-41C6-BBB9-E2D1DF350D93}" type="slidenum">
              <a:rPr lang="en-US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20</a:t>
            </a:fld>
            <a:endParaRPr lang="en-US" smtClean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AAE2CA">
                    <a:lumMod val="75000"/>
                  </a:srgbClr>
                </a:solidFill>
                <a:latin typeface="Arial"/>
                <a:ea typeface="+mn-ea"/>
                <a:cs typeface="Arial"/>
              </a:rPr>
              <a:t>7.1.1.4 Надёжность транспортного уровня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AAE2CA">
                    <a:lumMod val="75000"/>
                  </a:srgbClr>
                </a:solidFill>
                <a:latin typeface="Arial"/>
                <a:ea typeface="+mn-ea"/>
                <a:cs typeface="Arial"/>
              </a:rPr>
              <a:t>7.1.1.5 TCP 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AAE2CA">
                    <a:lumMod val="75000"/>
                  </a:srgbClr>
                </a:solidFill>
                <a:latin typeface="Arial"/>
                <a:ea typeface="+mn-ea"/>
                <a:cs typeface="Arial"/>
              </a:rPr>
              <a:t>7.1.1.6 UDP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AAE2CA">
                    <a:lumMod val="75000"/>
                  </a:srgbClr>
                </a:solidFill>
                <a:latin typeface="Arial"/>
                <a:ea typeface="+mn-ea"/>
                <a:cs typeface="Arial"/>
              </a:rPr>
              <a:t>7.1.1.7 Соответствующий протокол транспортного уровня для соответствующего приложения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8999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25725896-607C-41C6-BBB9-E2D1DF350D93}" type="slidenum">
              <a:rPr lang="en-US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21</a:t>
            </a:fld>
            <a:endParaRPr lang="en-US" smtClean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AAE2CA">
                    <a:lumMod val="75000"/>
                  </a:srgbClr>
                </a:solidFill>
                <a:latin typeface="Arial"/>
                <a:ea typeface="+mn-ea"/>
                <a:cs typeface="Arial"/>
              </a:rPr>
              <a:t>7.1.1.4 Надёжность транспортного уровня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AAE2CA">
                    <a:lumMod val="75000"/>
                  </a:srgbClr>
                </a:solidFill>
                <a:latin typeface="Arial"/>
                <a:ea typeface="+mn-ea"/>
                <a:cs typeface="Arial"/>
              </a:rPr>
              <a:t>7.1.1.5 TCP 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AAE2CA">
                    <a:lumMod val="75000"/>
                  </a:srgbClr>
                </a:solidFill>
                <a:latin typeface="Arial"/>
                <a:ea typeface="+mn-ea"/>
                <a:cs typeface="Arial"/>
              </a:rPr>
              <a:t>7.1.1.6 UDP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AAE2CA">
                    <a:lumMod val="75000"/>
                  </a:srgbClr>
                </a:solidFill>
                <a:latin typeface="Arial"/>
                <a:ea typeface="+mn-ea"/>
                <a:cs typeface="Arial"/>
              </a:rPr>
              <a:t>7.1.1.7 Соответствующий протокол транспортного уровня для соответствующего приложения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0719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25725896-607C-41C6-BBB9-E2D1DF350D93}" type="slidenum">
              <a:rPr lang="en-US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22</a:t>
            </a:fld>
            <a:endParaRPr lang="en-US" smtClean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AAE2CA">
                    <a:lumMod val="75000"/>
                  </a:srgbClr>
                </a:solidFill>
                <a:latin typeface="Arial"/>
                <a:ea typeface="+mn-ea"/>
                <a:cs typeface="Arial"/>
              </a:rPr>
              <a:t>7.1.1.4 Надёжность транспортного уровня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AAE2CA">
                    <a:lumMod val="75000"/>
                  </a:srgbClr>
                </a:solidFill>
                <a:latin typeface="Arial"/>
                <a:ea typeface="+mn-ea"/>
                <a:cs typeface="Arial"/>
              </a:rPr>
              <a:t>7.1.1.5 TCP 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AAE2CA">
                    <a:lumMod val="75000"/>
                  </a:srgbClr>
                </a:solidFill>
                <a:latin typeface="Arial"/>
                <a:ea typeface="+mn-ea"/>
                <a:cs typeface="Arial"/>
              </a:rPr>
              <a:t>7.1.1.6 UDP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AAE2CA">
                    <a:lumMod val="75000"/>
                  </a:srgbClr>
                </a:solidFill>
                <a:latin typeface="Arial"/>
                <a:ea typeface="+mn-ea"/>
                <a:cs typeface="Arial"/>
              </a:rPr>
              <a:t>7.1.1.7 Соответствующий протокол транспортного уровня для соответствующего приложения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5424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BF1DF9D2-FCA4-4BC0-BC5E-CA9F7429C77A}" type="slidenum">
              <a:rPr lang="en-US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23</a:t>
            </a:fld>
            <a:endParaRPr lang="en-US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7.1.2  </a:t>
            </a:r>
            <a:r>
              <a:rPr lang="en-US" sz="1200" b="0" i="0" dirty="0" err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Общие</a:t>
            </a:r>
            <a:r>
              <a:rPr lang="en-US" sz="12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сведения</a:t>
            </a:r>
            <a:r>
              <a:rPr lang="en-US" sz="12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о </a:t>
            </a:r>
            <a:r>
              <a:rPr lang="en-US" sz="1200" b="0" i="0" dirty="0" err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протоколах</a:t>
            </a:r>
            <a:r>
              <a:rPr lang="en-US" sz="12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TCP и UDP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7.1.2.1 </a:t>
            </a:r>
            <a:r>
              <a:rPr lang="en-US" sz="1200" b="0" i="0" dirty="0" err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Краткое</a:t>
            </a:r>
            <a:r>
              <a:rPr lang="en-US" sz="12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описание</a:t>
            </a:r>
            <a:r>
              <a:rPr lang="en-US" sz="12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протокола</a:t>
            </a:r>
            <a:r>
              <a:rPr lang="en-US" sz="12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TCP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7.1.2.2 </a:t>
            </a:r>
            <a:r>
              <a:rPr lang="en-US" sz="1200" b="0" i="0" dirty="0" err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Роль</a:t>
            </a:r>
            <a:r>
              <a:rPr lang="en-US" sz="12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TCP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BF1DF9D2-FCA4-4BC0-BC5E-CA9F7429C77A}" type="slidenum">
              <a:rPr lang="en-US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24</a:t>
            </a:fld>
            <a:endParaRPr lang="en-US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7.1.2  </a:t>
            </a:r>
            <a:r>
              <a:rPr lang="en-US" sz="1200" b="0" i="0" dirty="0" err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Общие</a:t>
            </a:r>
            <a:r>
              <a:rPr lang="en-US" sz="12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сведения</a:t>
            </a:r>
            <a:r>
              <a:rPr lang="en-US" sz="12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о </a:t>
            </a:r>
            <a:r>
              <a:rPr lang="en-US" sz="1200" b="0" i="0" dirty="0" err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протоколах</a:t>
            </a:r>
            <a:r>
              <a:rPr lang="en-US" sz="12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TCP и UDP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7.1.2.1 </a:t>
            </a:r>
            <a:r>
              <a:rPr lang="en-US" sz="1200" b="0" i="0" dirty="0" err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Краткое</a:t>
            </a:r>
            <a:r>
              <a:rPr lang="en-US" sz="12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описание</a:t>
            </a:r>
            <a:r>
              <a:rPr lang="en-US" sz="12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протокола</a:t>
            </a:r>
            <a:r>
              <a:rPr lang="en-US" sz="12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TCP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7.1.2.2 </a:t>
            </a:r>
            <a:r>
              <a:rPr lang="en-US" sz="1200" b="0" i="0" dirty="0" err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Роль</a:t>
            </a:r>
            <a:r>
              <a:rPr lang="en-US" sz="1200" b="0" i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TCP</a:t>
            </a:r>
          </a:p>
        </p:txBody>
      </p:sp>
    </p:spTree>
    <p:extLst>
      <p:ext uri="{BB962C8B-B14F-4D97-AF65-F5344CB8AC3E}">
        <p14:creationId xmlns:p14="http://schemas.microsoft.com/office/powerpoint/2010/main" val="28703098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FC711C55-E266-4B0A-9D61-B35FCC2D7380}" type="slidenum">
              <a:rPr lang="en-US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25</a:t>
            </a:fld>
            <a:endParaRPr lang="en-US" smtClean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7.1.2.3 Краткое описание протокола UDP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7.1.2.4 Роль протокола UDP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FC711C55-E266-4B0A-9D61-B35FCC2D7380}" type="slidenum">
              <a:rPr lang="en-US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26</a:t>
            </a:fld>
            <a:endParaRPr lang="en-US" smtClean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7.1.2.3 Краткое описание протокола UDP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7.1.2.4 Роль протокола UDP</a:t>
            </a:r>
          </a:p>
        </p:txBody>
      </p:sp>
    </p:spTree>
    <p:extLst>
      <p:ext uri="{BB962C8B-B14F-4D97-AF65-F5344CB8AC3E}">
        <p14:creationId xmlns:p14="http://schemas.microsoft.com/office/powerpoint/2010/main" val="8520140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86D41109-47DC-4AB2-8940-AD77E5BE53D8}" type="slidenum">
              <a:rPr lang="en-US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27</a:t>
            </a:fld>
            <a:endParaRPr lang="en-US" smtClean="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AAE2CA">
                    <a:lumMod val="75000"/>
                  </a:srgbClr>
                </a:solidFill>
                <a:latin typeface="Arial"/>
                <a:ea typeface="+mn-ea"/>
                <a:cs typeface="Arial"/>
              </a:rPr>
              <a:t>7.1.2.5 Разделение нескольких каналов обмена данными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AAE2CA">
                    <a:lumMod val="75000"/>
                  </a:srgbClr>
                </a:solidFill>
                <a:latin typeface="Arial"/>
                <a:ea typeface="+mn-ea"/>
                <a:cs typeface="Arial"/>
              </a:rPr>
              <a:t>7.1.2.6 Адресация портов в TCP и UDP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90000"/>
              </a:lnSpc>
              <a:buClr>
                <a:srgbClr val="000000"/>
              </a:buClr>
              <a:buSzPct val="100000"/>
              <a:buChar char="•"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7.1.2.7 Адресация портов TCP и UDP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CB9162D7-5106-43E7-9F22-4EC19337B683}" type="slidenum">
              <a:rPr lang="en-US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28</a:t>
            </a:fld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75980BC7-F548-4D81-910E-1501EB3200C7}" type="slidenum">
              <a:rPr lang="en-US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29</a:t>
            </a:fld>
            <a:endParaRPr lang="en-US" smtClean="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7.1.2.8 Адресация портов TCP и UDP (продолжение)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Глава 7 </a:t>
            </a:r>
          </a:p>
          <a:p>
            <a:pPr marL="112746" indent="-112746" algn="l" defTabSz="1020745"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7.1.1</a:t>
            </a:r>
          </a:p>
          <a:p>
            <a:pPr marL="112746" indent="-112746" algn="l" defTabSz="1020745">
              <a:buNone/>
            </a:pPr>
            <a:endParaRPr lang="en-US" smtClean="0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6B538D6A-B109-477E-80A3-FD15915855EB}" type="slidenum">
              <a:rPr lang="en-US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416222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7F70B280-72AE-4ED3-BEFC-41D6EE7A6DCA}" type="slidenum">
              <a:rPr lang="en-US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30</a:t>
            </a:fld>
            <a:endParaRPr lang="en-US" smtClean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7.1.2.9 Адресация портов в TCP и UDP (продолж.)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E435E208-5126-4273-A35F-B910C1E03A8D}" type="slidenum">
              <a:rPr lang="en-US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31</a:t>
            </a:fld>
            <a:endParaRPr lang="en-US" smtClean="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7.2.1 Обмен данными по протоколу TCP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7.2.1.2 Процессы TCP-сервера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E435E208-5126-4273-A35F-B910C1E03A8D}" type="slidenum">
              <a:rPr lang="en-US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32</a:t>
            </a:fld>
            <a:endParaRPr lang="en-US" smtClean="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7.2.1 Обмен данными по протоколу TCP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7.2.1.2 Процессы TCP-сервера</a:t>
            </a:r>
          </a:p>
        </p:txBody>
      </p:sp>
    </p:spTree>
    <p:extLst>
      <p:ext uri="{BB962C8B-B14F-4D97-AF65-F5344CB8AC3E}">
        <p14:creationId xmlns:p14="http://schemas.microsoft.com/office/powerpoint/2010/main" val="14493436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E435E208-5126-4273-A35F-B910C1E03A8D}" type="slidenum">
              <a:rPr lang="en-US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33</a:t>
            </a:fld>
            <a:endParaRPr lang="en-US" smtClean="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7.2.1 Обмен данными по протоколу TCP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7.2.1.2 Процессы TCP-сервера</a:t>
            </a:r>
          </a:p>
        </p:txBody>
      </p:sp>
    </p:spTree>
    <p:extLst>
      <p:ext uri="{BB962C8B-B14F-4D97-AF65-F5344CB8AC3E}">
        <p14:creationId xmlns:p14="http://schemas.microsoft.com/office/powerpoint/2010/main" val="41733618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266FFD42-879A-4212-A0B0-26C4F29686DC}" type="slidenum">
              <a:rPr lang="en-US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34</a:t>
            </a:fld>
            <a:endParaRPr lang="en-US" smtClean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7.2.1.3 Установка и прекращение TCP-соединения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3046C126-3526-4825-84A6-D2D06DA977F5}" type="slidenum">
              <a:rPr lang="en-US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35</a:t>
            </a:fld>
            <a:endParaRPr lang="en-US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7.2.1.4 Трёхстороннее рукопожатие — этап 1</a:t>
            </a:r>
            <a:endParaRPr lang="en-US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184172A7-8D10-4BDF-8737-2FD2DD26FD70}" type="slidenum">
              <a:rPr lang="en-US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36</a:t>
            </a:fld>
            <a:endParaRPr lang="en-US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7.2.1.5 Трёхстороннее рукопожатие — этап 2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455E8F9E-D8C3-4AA1-8D8D-FBB8954282B8}" type="slidenum">
              <a:rPr lang="en-US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37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7.2.1.6 Трёхстороннее рукопожатие — этап 3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90000"/>
              </a:lnSpc>
              <a:buClr>
                <a:srgbClr val="000000"/>
              </a:buClr>
              <a:buSzPct val="100000"/>
              <a:buChar char="•"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7.2.1.7 Прекращение сеанса TCP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589D6E56-BF0F-4D08-98F7-FEF1E161DBC9}" type="slidenum">
              <a:rPr lang="en-US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38</a:t>
            </a:fld>
            <a:endParaRPr 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B3BC233B-33EB-45A7-BBFE-EEA8F896875D}" type="slidenum">
              <a:rPr lang="en-US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39</a:t>
            </a:fld>
            <a:endParaRPr lang="en-US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7.2.2.1 Надёжность TCP — упорядоченная доставка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551519F2-18BD-40E1-8D91-1E34C9902BA9}" type="slidenum">
              <a:rPr lang="en-US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</a:t>
            </a:fld>
            <a:endParaRPr lang="en-US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7.1.1.1 и 7.1.1.2 Роль транспортного уровня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F98B4790-59A8-4320-9589-82EC9CA3B286}" type="slidenum">
              <a:rPr lang="en-US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40</a:t>
            </a:fld>
            <a:endParaRPr lang="en-US" smtClean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7.2.2.2 Надёжность TCP — подтверждение и размер окна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90000"/>
              </a:lnSpc>
              <a:buClr>
                <a:srgbClr val="000000"/>
              </a:buClr>
              <a:buSzPct val="100000"/>
              <a:buChar char="•"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7.2.2.4 Управление потоком TCP — размер окна и подтверждения</a:t>
            </a:r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EBDCDF2D-7DAE-4AAC-A385-8D4D418B42F3}" type="slidenum">
              <a:rPr lang="en-US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41</a:t>
            </a:fld>
            <a:endParaRPr 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44165E1B-111D-4198-B95B-8FD316C55CD3}" type="slidenum">
              <a:rPr lang="en-US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42</a:t>
            </a:fld>
            <a:endParaRPr lang="en-US" smtClean="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7.2.2.5 Управление потоком TCP — предотвращение заторов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90000"/>
              </a:lnSpc>
              <a:buClr>
                <a:srgbClr val="000000"/>
              </a:buClr>
              <a:buSzPct val="100000"/>
              <a:buChar char="•"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7.2.2.6 Надёжность TCP — подтверждения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F9481A40-0E69-4A81-A3CA-B4B3D39F9D5B}" type="slidenum">
              <a:rPr lang="en-US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43</a:t>
            </a:fld>
            <a:endParaRPr 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EBB3557F-C9E3-409B-85FE-D86D985D5F71}" type="slidenum">
              <a:rPr lang="en-US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44</a:t>
            </a:fld>
            <a:endParaRPr lang="en-US" smtClean="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7.2.3 Обмен данными по протоколу UDP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7.2.3.1 Низкая нагрузка UDP или надёжность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C99F8E1D-973A-4B69-9CA4-0580FC73E2E7}" type="slidenum">
              <a:rPr lang="en-US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45</a:t>
            </a:fld>
            <a:endParaRPr lang="en-US" smtClean="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7.2.3.2 Разбор датаграммы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CB6FB304-986C-4CFB-8F27-1D6D9994763E}" type="slidenum">
              <a:rPr lang="en-US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46</a:t>
            </a:fld>
            <a:endParaRPr lang="en-US" smtClean="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7.2.3.3 Процессы и запросы UDP-сервера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7.2.3.4 Процессы UDP-клиента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8FD700AE-93D7-4573-8AE7-ED1AC53312D8}" type="slidenum">
              <a:rPr lang="en-US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47</a:t>
            </a:fld>
            <a:endParaRPr lang="en-US" smtClean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7.2.4 TCP или UDP?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7.2.4.1 Приложения, использующие протокол TCP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D4B5EA02-AA66-4E1E-AF76-C3D3E3226709}" type="slidenum">
              <a:rPr lang="en-US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48</a:t>
            </a:fld>
            <a:endParaRPr lang="en-US" smtClean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7.2.4 TCP или UDP?</a:t>
            </a:r>
          </a:p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7.2.4.2 Приложения, использующие протокол UDP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551519F2-18BD-40E1-8D91-1E34C9902BA9}" type="slidenum">
              <a:rPr lang="en-US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</a:t>
            </a:fld>
            <a:endParaRPr lang="en-US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7.1.1.1 и 7.1.1.2 Роль транспортного уровня</a:t>
            </a:r>
          </a:p>
        </p:txBody>
      </p:sp>
    </p:spTree>
    <p:extLst>
      <p:ext uri="{BB962C8B-B14F-4D97-AF65-F5344CB8AC3E}">
        <p14:creationId xmlns:p14="http://schemas.microsoft.com/office/powerpoint/2010/main" val="285973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551519F2-18BD-40E1-8D91-1E34C9902BA9}" type="slidenum">
              <a:rPr lang="en-US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6</a:t>
            </a:fld>
            <a:endParaRPr lang="en-US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7.1.1.1 и 7.1.1.2 Роль транспортного уровня</a:t>
            </a:r>
          </a:p>
        </p:txBody>
      </p:sp>
    </p:spTree>
    <p:extLst>
      <p:ext uri="{BB962C8B-B14F-4D97-AF65-F5344CB8AC3E}">
        <p14:creationId xmlns:p14="http://schemas.microsoft.com/office/powerpoint/2010/main" val="78940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551519F2-18BD-40E1-8D91-1E34C9902BA9}" type="slidenum">
              <a:rPr lang="en-US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7</a:t>
            </a:fld>
            <a:endParaRPr lang="en-US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7.1.1.1 и 7.1.1.2 Роль транспортного уровня</a:t>
            </a:r>
          </a:p>
        </p:txBody>
      </p:sp>
    </p:spTree>
    <p:extLst>
      <p:ext uri="{BB962C8B-B14F-4D97-AF65-F5344CB8AC3E}">
        <p14:creationId xmlns:p14="http://schemas.microsoft.com/office/powerpoint/2010/main" val="3939906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551519F2-18BD-40E1-8D91-1E34C9902BA9}" type="slidenum">
              <a:rPr lang="en-US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8</a:t>
            </a:fld>
            <a:endParaRPr lang="en-US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7.1.1.1 и 7.1.1.2 Роль транспортного уровня</a:t>
            </a:r>
          </a:p>
        </p:txBody>
      </p:sp>
    </p:spTree>
    <p:extLst>
      <p:ext uri="{BB962C8B-B14F-4D97-AF65-F5344CB8AC3E}">
        <p14:creationId xmlns:p14="http://schemas.microsoft.com/office/powerpoint/2010/main" val="2380656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defTabSz="903244">
              <a:lnSpc>
                <a:spcPct val="100000"/>
              </a:lnSpc>
              <a:buNone/>
            </a:pPr>
            <a:fld id="{551519F2-18BD-40E1-8D91-1E34C9902BA9}" type="slidenum">
              <a:rPr lang="en-US" sz="800" b="0" i="0">
                <a:solidFill>
                  <a:schemeClr val="tx1"/>
                </a:solidFill>
                <a:latin typeface="Arial"/>
                <a:ea typeface="+mn-ea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9</a:t>
            </a:fld>
            <a:endParaRPr lang="en-US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7.1.1.1 и 7.1.1.2 Роль транспортного уровня</a:t>
            </a:r>
          </a:p>
        </p:txBody>
      </p:sp>
    </p:spTree>
    <p:extLst>
      <p:ext uri="{BB962C8B-B14F-4D97-AF65-F5344CB8AC3E}">
        <p14:creationId xmlns:p14="http://schemas.microsoft.com/office/powerpoint/2010/main" val="659771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_CoverArt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93888"/>
            <a:ext cx="9140825" cy="244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en-US" sz="700" b="0" i="0">
                <a:solidFill>
                  <a:srgbClr val="D3D3D3"/>
                </a:solidFill>
                <a:latin typeface="Arial"/>
                <a:ea typeface="+mn-ea"/>
                <a:cs typeface="+mn-cs"/>
              </a:rPr>
              <a:t>© Корпорация Cisco Systems, 2007–2010. Все права защищены.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r>
              <a:rPr lang="en-US" sz="700" b="0" i="0">
                <a:solidFill>
                  <a:srgbClr val="D3D3D3"/>
                </a:solidFill>
                <a:latin typeface="Arial"/>
                <a:ea typeface="+mn-ea"/>
                <a:cs typeface="+mn-cs"/>
              </a:rPr>
              <a:t>Общедоступная информация корпорации Cisco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en-US" sz="700" b="0" i="0">
                <a:solidFill>
                  <a:srgbClr val="D3D3D3"/>
                </a:solidFill>
                <a:latin typeface="Arial"/>
                <a:ea typeface="+mn-ea"/>
                <a:cs typeface="+mn-cs"/>
              </a:rPr>
              <a:t>ITE PC v4.1</a:t>
            </a:r>
          </a:p>
          <a:p>
            <a:pPr algn="l" defTabSz="814365">
              <a:lnSpc>
                <a:spcPct val="100000"/>
              </a:lnSpc>
              <a:buNone/>
            </a:pPr>
            <a:r>
              <a:rPr lang="en-US" sz="700" b="0" i="0">
                <a:solidFill>
                  <a:srgbClr val="D3D3D3"/>
                </a:solidFill>
                <a:latin typeface="Arial"/>
                <a:ea typeface="+mn-ea"/>
                <a:cs typeface="+mn-cs"/>
              </a:rPr>
              <a:t>Глава 1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fld id="{CD40C303-8081-4C54-ABA3-48DF9A512229}" type="slidenum">
              <a:rPr lang="en-US" sz="1000" b="0" i="0">
                <a:solidFill>
                  <a:srgbClr val="D3D3D3"/>
                </a:solidFill>
                <a:latin typeface="Arial"/>
                <a:ea typeface="+mn-ea"/>
                <a:cs typeface="+mn-cs"/>
              </a:rPr>
              <a:pPr algn="r" defTabSz="814365">
                <a:lnSpc>
                  <a:spcPct val="100000"/>
                </a:lnSpc>
                <a:buNone/>
              </a:pPr>
              <a:t>‹#›</a:t>
            </a:fld>
            <a:endParaRPr lang="en-US" sz="1000" dirty="0">
              <a:solidFill>
                <a:srgbClr val="D3D3D3"/>
              </a:solidFill>
            </a:endParaRPr>
          </a:p>
        </p:txBody>
      </p:sp>
      <p:pic>
        <p:nvPicPr>
          <p:cNvPr id="9" name="Picture 9" descr="Cisco_New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0" descr="Cisc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90247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9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98513"/>
            <a:ext cx="8145462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2014538"/>
            <a:ext cx="7940675" cy="3571875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en-US" sz="700" b="0" i="0">
                <a:solidFill>
                  <a:srgbClr val="D3D3D3"/>
                </a:solidFill>
                <a:latin typeface="Arial"/>
                <a:ea typeface="+mn-ea"/>
                <a:cs typeface="+mn-cs"/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fld id="{F02FE16B-00E2-4D57-9581-CCF2617006DF}" type="slidenum">
              <a:rPr lang="en-US" sz="1000" b="0" i="0">
                <a:solidFill>
                  <a:srgbClr val="D3D3D3"/>
                </a:solidFill>
                <a:latin typeface="Arial"/>
                <a:ea typeface="+mn-ea"/>
                <a:cs typeface="+mn-cs"/>
              </a:rPr>
              <a:pPr algn="r" defTabSz="814365">
                <a:lnSpc>
                  <a:spcPct val="100000"/>
                </a:lnSpc>
                <a:buNone/>
              </a:pPr>
              <a:t>‹#›</a:t>
            </a:fld>
            <a:endParaRPr lang="en-US" sz="1000" dirty="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1" name="Rectangle 278"/>
          <p:cNvSpPr>
            <a:spLocks noChangeArrowheads="1"/>
          </p:cNvSpPr>
          <p:nvPr userDrawn="1"/>
        </p:nvSpPr>
        <p:spPr bwMode="auto">
          <a:xfrm>
            <a:off x="2962275" y="6672263"/>
            <a:ext cx="2604020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ru-RU" sz="700" b="0" i="0" noProof="0" dirty="0" smtClean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© Корпорация Cisco Systems, 2014. Все права защищены.</a:t>
            </a:r>
            <a:endParaRPr lang="ru-RU" sz="700" b="0" i="0" noProof="0" dirty="0">
              <a:solidFill>
                <a:srgbClr val="D3D3D3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2" name="Rectangle 279"/>
          <p:cNvSpPr>
            <a:spLocks noChangeArrowheads="1"/>
          </p:cNvSpPr>
          <p:nvPr userDrawn="1"/>
        </p:nvSpPr>
        <p:spPr bwMode="auto">
          <a:xfrm>
            <a:off x="5461715" y="6672263"/>
            <a:ext cx="2312273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r>
              <a:rPr lang="ru-RU" sz="700" b="0" i="0" noProof="0" smtClean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Конфиденциальная информация корпорации Cisco</a:t>
            </a:r>
            <a:endParaRPr lang="ru-RU" sz="700" b="0" i="0" noProof="0">
              <a:solidFill>
                <a:srgbClr val="D3D3D3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Slide Title</a:t>
            </a: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en-US" sz="700" b="0" i="0">
                <a:solidFill>
                  <a:srgbClr val="D3D3D3"/>
                </a:solidFill>
                <a:latin typeface="Arial"/>
                <a:ea typeface="+mn-ea"/>
                <a:cs typeface="+mn-cs"/>
              </a:rPr>
              <a:t>ITE PC v4.1</a:t>
            </a:r>
          </a:p>
          <a:p>
            <a:pPr algn="l" defTabSz="814365">
              <a:lnSpc>
                <a:spcPct val="100000"/>
              </a:lnSpc>
              <a:buNone/>
            </a:pPr>
            <a:r>
              <a:rPr lang="en-US" sz="700" b="0" i="0">
                <a:solidFill>
                  <a:srgbClr val="D3D3D3"/>
                </a:solidFill>
                <a:latin typeface="Arial"/>
                <a:ea typeface="+mn-ea"/>
                <a:cs typeface="+mn-cs"/>
              </a:rPr>
              <a:t>Глава 1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fld id="{FF7ACF9A-285C-4699-AF2A-B395DECEE6DD}" type="slidenum">
              <a:rPr lang="en-US" sz="1000" b="0" i="0">
                <a:solidFill>
                  <a:srgbClr val="D3D3D3"/>
                </a:solidFill>
                <a:latin typeface="Arial"/>
                <a:ea typeface="+mn-ea"/>
                <a:cs typeface="+mn-cs"/>
              </a:rPr>
              <a:pPr algn="r" defTabSz="814365">
                <a:lnSpc>
                  <a:spcPct val="100000"/>
                </a:lnSpc>
                <a:buNone/>
              </a:pPr>
              <a:t>‹#›</a:t>
            </a:fld>
            <a:endParaRPr lang="en-US" sz="1000" dirty="0">
              <a:solidFill>
                <a:srgbClr val="D3D3D3"/>
              </a:solidFill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5638" y="2014538"/>
            <a:ext cx="7940675" cy="3571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Body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0" name="Picture 7" descr="PPt_TopBand_Artwork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08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en-US" sz="700" b="0" i="0">
                <a:solidFill>
                  <a:srgbClr val="D3D3D3"/>
                </a:solidFill>
                <a:latin typeface="Arial"/>
                <a:ea typeface="+mn-ea"/>
                <a:cs typeface="+mn-cs"/>
              </a:rPr>
              <a:t>© Корпорация Cisco Systems, 2007–2010. Все права защищены.</a:t>
            </a: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r>
              <a:rPr lang="en-US" sz="700" b="0" i="0">
                <a:solidFill>
                  <a:srgbClr val="D3D3D3"/>
                </a:solidFill>
                <a:latin typeface="Arial"/>
                <a:ea typeface="+mn-ea"/>
                <a:cs typeface="+mn-cs"/>
              </a:rPr>
              <a:t>Общедоступная информация корпорации Cisco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05" r:id="rId1"/>
    <p:sldLayoutId id="2147484584" r:id="rId2"/>
    <p:sldLayoutId id="2147484585" r:id="rId3"/>
    <p:sldLayoutId id="2147484586" r:id="rId4"/>
    <p:sldLayoutId id="2147484587" r:id="rId5"/>
    <p:sldLayoutId id="2147484588" r:id="rId6"/>
    <p:sldLayoutId id="2147484589" r:id="rId7"/>
    <p:sldLayoutId id="2147484590" r:id="rId8"/>
    <p:sldLayoutId id="2147484591" r:id="rId9"/>
    <p:sldLayoutId id="2147484592" r:id="rId10"/>
    <p:sldLayoutId id="2147484593" r:id="rId11"/>
    <p:sldLayoutId id="2147484594" r:id="rId12"/>
  </p:sldLayoutIdLst>
  <p:timing>
    <p:tnLst>
      <p:par>
        <p:cTn id="1" dur="indefinite" restart="never" nodeType="tmRoot"/>
      </p:par>
    </p:tnLst>
  </p:timing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+mj-ea"/>
          <a:cs typeface="+mj-cs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Slide Title</a:t>
            </a:r>
          </a:p>
        </p:txBody>
      </p:sp>
      <p:sp>
        <p:nvSpPr>
          <p:cNvPr id="2051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en-US" sz="700" b="0" i="0">
                <a:solidFill>
                  <a:srgbClr val="D3D3D3"/>
                </a:solidFill>
                <a:latin typeface="Arial"/>
                <a:ea typeface="+mn-ea"/>
                <a:cs typeface="+mn-cs"/>
              </a:rPr>
              <a:t>Presentation_ID</a:t>
            </a:r>
          </a:p>
        </p:txBody>
      </p:sp>
      <p:sp>
        <p:nvSpPr>
          <p:cNvPr id="2052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fld id="{0A2F0F4F-5EC7-4D27-9AE7-8AA7CB5C2715}" type="slidenum">
              <a:rPr lang="en-US" sz="1000" b="0" i="0">
                <a:solidFill>
                  <a:srgbClr val="D3D3D3"/>
                </a:solidFill>
                <a:latin typeface="Arial"/>
                <a:ea typeface="+mn-ea"/>
                <a:cs typeface="+mn-cs"/>
              </a:rPr>
              <a:pPr algn="r" defTabSz="814365">
                <a:lnSpc>
                  <a:spcPct val="100000"/>
                </a:lnSpc>
                <a:buNone/>
              </a:pPr>
              <a:t>‹#›</a:t>
            </a:fld>
            <a:endParaRPr lang="en-US" sz="1000" dirty="0">
              <a:solidFill>
                <a:srgbClr val="D3D3D3"/>
              </a:solidFill>
            </a:endParaRPr>
          </a:p>
        </p:txBody>
      </p:sp>
      <p:sp>
        <p:nvSpPr>
          <p:cNvPr id="2053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5638" y="2014538"/>
            <a:ext cx="7940675" cy="3571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Body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2056" name="Picture 8" descr="Rev08_Cisco_BrandBar10_060408.png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278"/>
          <p:cNvSpPr>
            <a:spLocks noChangeArrowheads="1"/>
          </p:cNvSpPr>
          <p:nvPr userDrawn="1"/>
        </p:nvSpPr>
        <p:spPr bwMode="auto">
          <a:xfrm>
            <a:off x="2962275" y="6672263"/>
            <a:ext cx="2604020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ru-RU" sz="700" b="0" i="0" noProof="0" dirty="0" smtClean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© Корпорация Cisco Systems, 2014. Все права защищены.</a:t>
            </a:r>
            <a:endParaRPr lang="ru-RU" sz="700" b="0" i="0" noProof="0" dirty="0">
              <a:solidFill>
                <a:srgbClr val="D3D3D3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0" name="Rectangle 279"/>
          <p:cNvSpPr>
            <a:spLocks noChangeArrowheads="1"/>
          </p:cNvSpPr>
          <p:nvPr userDrawn="1"/>
        </p:nvSpPr>
        <p:spPr bwMode="auto">
          <a:xfrm>
            <a:off x="5461715" y="6672263"/>
            <a:ext cx="2312273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r>
              <a:rPr lang="ru-RU" sz="700" b="0" i="0" noProof="0" smtClean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Конфиденциальная информация корпорации Cisco</a:t>
            </a:r>
            <a:endParaRPr lang="ru-RU" sz="700" b="0" i="0" noProof="0">
              <a:solidFill>
                <a:srgbClr val="D3D3D3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06" r:id="rId1"/>
    <p:sldLayoutId id="2147484595" r:id="rId2"/>
    <p:sldLayoutId id="2147484596" r:id="rId3"/>
    <p:sldLayoutId id="2147484597" r:id="rId4"/>
    <p:sldLayoutId id="2147484598" r:id="rId5"/>
    <p:sldLayoutId id="2147484599" r:id="rId6"/>
    <p:sldLayoutId id="2147484600" r:id="rId7"/>
    <p:sldLayoutId id="2147484601" r:id="rId8"/>
    <p:sldLayoutId id="2147484602" r:id="rId9"/>
    <p:sldLayoutId id="2147484603" r:id="rId10"/>
    <p:sldLayoutId id="2147484604" r:id="rId11"/>
  </p:sldLayoutIdLst>
  <p:timing>
    <p:tnLst>
      <p:par>
        <p:cTn id="1" dur="indefinite" restart="never" nodeType="tmRoot"/>
      </p:par>
    </p:tnLst>
  </p:timing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+mj-ea"/>
          <a:cs typeface="+mj-cs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algn="l" defTabSz="814365">
              <a:spcBef>
                <a:spcPct val="0"/>
              </a:spcBef>
              <a:buNone/>
            </a:pPr>
            <a:r>
              <a:rPr lang="ru-RU" sz="2800" b="0" i="0" smtClean="0">
                <a:solidFill>
                  <a:srgbClr val="FFFFFF"/>
                </a:solidFill>
                <a:latin typeface="Arial"/>
                <a:ea typeface="+mj-ea"/>
                <a:cs typeface="+mj-cs"/>
              </a:rPr>
              <a:t>Глава 7.</a:t>
            </a:r>
            <a:br>
              <a:rPr lang="ru-RU" sz="2800" b="0" i="0" smtClean="0">
                <a:solidFill>
                  <a:srgbClr val="FFFFFF"/>
                </a:solidFill>
                <a:latin typeface="Arial"/>
                <a:ea typeface="+mj-ea"/>
                <a:cs typeface="+mj-cs"/>
              </a:rPr>
            </a:br>
            <a:r>
              <a:rPr lang="ru-RU" sz="2800" b="0" i="0" smtClean="0">
                <a:solidFill>
                  <a:srgbClr val="FFFFFF"/>
                </a:solidFill>
                <a:latin typeface="Arial"/>
                <a:ea typeface="+mj-ea"/>
                <a:cs typeface="+mj-cs"/>
              </a:rPr>
              <a:t>Транспортный уровень</a:t>
            </a:r>
            <a:endParaRPr lang="ru-RU" sz="2800" smtClean="0">
              <a:solidFill>
                <a:schemeClr val="folHlink"/>
              </a:solidFill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6788150" cy="658812"/>
          </a:xfrm>
        </p:spPr>
        <p:txBody>
          <a:bodyPr/>
          <a:lstStyle/>
          <a:p>
            <a:pPr marL="0" indent="0">
              <a:buNone/>
            </a:pPr>
            <a:r>
              <a:rPr lang="ru-RU" sz="2400" b="1" i="0" smtClean="0">
                <a:solidFill>
                  <a:srgbClr val="000000"/>
                </a:solidFill>
              </a:rPr>
              <a:t>Введение в сетевые технологии</a:t>
            </a:r>
            <a:endParaRPr lang="ru-RU" sz="2400" b="1" i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Передача данных</a:t>
            </a:r>
            <a:r>
              <a:rPr lang="ru-RU" sz="2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ru-RU" sz="2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ru-RU" sz="3200" b="1" i="0" dirty="0" smtClean="0">
                <a:solidFill>
                  <a:srgbClr val="AAC1D8">
                    <a:lumMod val="75000"/>
                  </a:srgbClr>
                </a:solidFill>
                <a:latin typeface="Arial"/>
                <a:ea typeface="+mj-ea"/>
                <a:cs typeface="Arial"/>
              </a:rPr>
              <a:t>Надёжность транспортного уровня</a:t>
            </a:r>
            <a:endParaRPr lang="ru-RU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134" y="1420864"/>
            <a:ext cx="6092666" cy="5100270"/>
          </a:xfr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Передача данных</a:t>
            </a:r>
            <a:r>
              <a:rPr lang="ru-RU" sz="2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ru-RU" sz="2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ru-RU" sz="3200" b="1" i="0" dirty="0" smtClean="0">
                <a:solidFill>
                  <a:srgbClr val="AAC1D8">
                    <a:lumMod val="75000"/>
                  </a:srgbClr>
                </a:solidFill>
                <a:latin typeface="Arial"/>
                <a:ea typeface="+mj-ea"/>
                <a:cs typeface="Arial"/>
              </a:rPr>
              <a:t>Надёжность транспортного уровня</a:t>
            </a:r>
            <a:endParaRPr lang="ru-RU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1267" name="Rectangle 6"/>
          <p:cNvSpPr>
            <a:spLocks noGrp="1" noChangeArrowheads="1"/>
          </p:cNvSpPr>
          <p:nvPr>
            <p:ph idx="1"/>
          </p:nvPr>
        </p:nvSpPr>
        <p:spPr>
          <a:xfrm>
            <a:off x="602615" y="1669774"/>
            <a:ext cx="8216900" cy="4742139"/>
          </a:xfrm>
        </p:spPr>
        <p:txBody>
          <a:bodyPr/>
          <a:lstStyle/>
          <a:p>
            <a:pPr marL="381030" indent="-381030" algn="l" defTabSz="814365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None/>
            </a:pPr>
            <a:r>
              <a:rPr lang="ru-RU" sz="3600" b="1" i="0" dirty="0" smtClean="0">
                <a:solidFill>
                  <a:srgbClr val="000000"/>
                </a:solidFill>
                <a:latin typeface="Arial"/>
              </a:rPr>
              <a:t>TCP</a:t>
            </a:r>
            <a:r>
              <a:rPr lang="en-US" sz="3600" b="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600" b="1" dirty="0" smtClean="0">
                <a:solidFill>
                  <a:srgbClr val="000000"/>
                </a:solidFill>
                <a:latin typeface="Arial"/>
              </a:rPr>
              <a:t>– </a:t>
            </a:r>
            <a:r>
              <a:rPr lang="ru-KG" sz="3600" b="1" dirty="0" smtClean="0">
                <a:solidFill>
                  <a:srgbClr val="000000"/>
                </a:solidFill>
                <a:latin typeface="Arial"/>
              </a:rPr>
              <a:t>протокол управления передачей (надежный протокол)</a:t>
            </a:r>
            <a:r>
              <a:rPr lang="en-US" sz="3600" b="1" dirty="0" smtClean="0">
                <a:solidFill>
                  <a:srgbClr val="000000"/>
                </a:solidFill>
                <a:latin typeface="Arial"/>
              </a:rPr>
              <a:t>:</a:t>
            </a:r>
            <a:endParaRPr lang="ru-KG" sz="3600" b="1" dirty="0" smtClean="0">
              <a:solidFill>
                <a:srgbClr val="000000"/>
              </a:solidFill>
              <a:latin typeface="Arial"/>
            </a:endParaRPr>
          </a:p>
          <a:p>
            <a:pPr marL="381030" indent="-381030" algn="l" defTabSz="814365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None/>
            </a:pPr>
            <a:endParaRPr lang="ru-KG" sz="2000" b="1" i="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  <a:p>
            <a:pPr marL="0" indent="0">
              <a:buNone/>
            </a:pPr>
            <a:r>
              <a:rPr lang="ru-KG" dirty="0" smtClean="0"/>
              <a:t>1. </a:t>
            </a:r>
            <a:r>
              <a:rPr lang="ru-RU" dirty="0" smtClean="0"/>
              <a:t>отслеживание </a:t>
            </a:r>
            <a:r>
              <a:rPr lang="ru-RU" dirty="0"/>
              <a:t>переданных сегментов данных</a:t>
            </a:r>
          </a:p>
          <a:p>
            <a:pPr marL="0" indent="0">
              <a:buNone/>
            </a:pPr>
            <a:r>
              <a:rPr lang="ru-KG" dirty="0" smtClean="0"/>
              <a:t>2. </a:t>
            </a:r>
            <a:r>
              <a:rPr lang="ru-RU" dirty="0" smtClean="0"/>
              <a:t>подтверждение </a:t>
            </a:r>
            <a:r>
              <a:rPr lang="ru-RU" dirty="0"/>
              <a:t>полученных данных</a:t>
            </a:r>
          </a:p>
          <a:p>
            <a:pPr marL="0" indent="0">
              <a:buNone/>
            </a:pPr>
            <a:r>
              <a:rPr lang="ru-KG" dirty="0" smtClean="0"/>
              <a:t>3. </a:t>
            </a:r>
            <a:r>
              <a:rPr lang="ru-RU" dirty="0" smtClean="0"/>
              <a:t>повторная </a:t>
            </a:r>
            <a:r>
              <a:rPr lang="ru-RU" dirty="0"/>
              <a:t>отправка всех неподтвержденных данных</a:t>
            </a:r>
          </a:p>
          <a:p>
            <a:pPr marL="381030" indent="-381030" algn="l" defTabSz="814365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None/>
            </a:pPr>
            <a:r>
              <a:rPr lang="ru-RU" sz="2000" b="1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</a:t>
            </a:r>
          </a:p>
          <a:p>
            <a:pPr marL="381030" indent="-381030" algn="l" defTabSz="814365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ru-RU" sz="2000" b="0" i="0" dirty="0" smtClean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  <a:p>
            <a:pPr marL="381030" indent="-381030" algn="l" defTabSz="814365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None/>
            </a:pPr>
            <a:endParaRPr lang="ru-RU" altLang="ja-JP" sz="17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758477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Передача данных</a:t>
            </a:r>
            <a:r>
              <a:rPr lang="ru-RU" sz="2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ru-RU" sz="2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ru-RU" sz="3200" b="1" i="0" dirty="0" smtClean="0">
                <a:solidFill>
                  <a:srgbClr val="AAC1D8">
                    <a:lumMod val="75000"/>
                  </a:srgbClr>
                </a:solidFill>
                <a:latin typeface="Arial"/>
                <a:ea typeface="+mj-ea"/>
                <a:cs typeface="Arial"/>
              </a:rPr>
              <a:t>Надёжность транспортного уровня</a:t>
            </a:r>
            <a:endParaRPr lang="ru-RU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90" y="1430296"/>
            <a:ext cx="6873032" cy="4921431"/>
          </a:xfrm>
        </p:spPr>
      </p:pic>
    </p:spTree>
    <p:extLst>
      <p:ext uri="{BB962C8B-B14F-4D97-AF65-F5344CB8AC3E}">
        <p14:creationId xmlns:p14="http://schemas.microsoft.com/office/powerpoint/2010/main" val="12724231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Передача данных</a:t>
            </a:r>
            <a:r>
              <a:rPr lang="ru-RU" sz="2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ru-RU" sz="2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ru-RU" sz="3200" b="1" i="0" dirty="0" smtClean="0">
                <a:solidFill>
                  <a:srgbClr val="AAC1D8">
                    <a:lumMod val="75000"/>
                  </a:srgbClr>
                </a:solidFill>
                <a:latin typeface="Arial"/>
                <a:ea typeface="+mj-ea"/>
                <a:cs typeface="Arial"/>
              </a:rPr>
              <a:t>Надёжность транспортного уровня</a:t>
            </a:r>
            <a:endParaRPr lang="ru-RU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55" y="1352828"/>
            <a:ext cx="7137606" cy="5098290"/>
          </a:xfrm>
        </p:spPr>
      </p:pic>
    </p:spTree>
    <p:extLst>
      <p:ext uri="{BB962C8B-B14F-4D97-AF65-F5344CB8AC3E}">
        <p14:creationId xmlns:p14="http://schemas.microsoft.com/office/powerpoint/2010/main" val="389761655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Передача данных</a:t>
            </a:r>
            <a:r>
              <a:rPr lang="ru-RU" sz="2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ru-RU" sz="2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ru-RU" sz="3200" b="1" i="0" dirty="0" smtClean="0">
                <a:solidFill>
                  <a:srgbClr val="AAC1D8">
                    <a:lumMod val="75000"/>
                  </a:srgbClr>
                </a:solidFill>
                <a:latin typeface="Arial"/>
                <a:ea typeface="+mj-ea"/>
                <a:cs typeface="Arial"/>
              </a:rPr>
              <a:t>Надёжность транспортного уровня</a:t>
            </a:r>
            <a:endParaRPr lang="ru-RU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43" y="1258888"/>
            <a:ext cx="7002170" cy="5115976"/>
          </a:xfrm>
        </p:spPr>
      </p:pic>
    </p:spTree>
    <p:extLst>
      <p:ext uri="{BB962C8B-B14F-4D97-AF65-F5344CB8AC3E}">
        <p14:creationId xmlns:p14="http://schemas.microsoft.com/office/powerpoint/2010/main" val="154780854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Передача данных</a:t>
            </a:r>
            <a:r>
              <a:rPr lang="ru-RU" sz="2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ru-RU" sz="2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ru-RU" sz="3200" b="1" i="0" dirty="0" smtClean="0">
                <a:solidFill>
                  <a:srgbClr val="AAC1D8">
                    <a:lumMod val="75000"/>
                  </a:srgbClr>
                </a:solidFill>
                <a:latin typeface="Arial"/>
                <a:ea typeface="+mj-ea"/>
                <a:cs typeface="Arial"/>
              </a:rPr>
              <a:t>Надёжность транспортного уровня</a:t>
            </a:r>
            <a:endParaRPr lang="ru-RU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39" y="1384113"/>
            <a:ext cx="6948609" cy="5126641"/>
          </a:xfrm>
        </p:spPr>
      </p:pic>
    </p:spTree>
    <p:extLst>
      <p:ext uri="{BB962C8B-B14F-4D97-AF65-F5344CB8AC3E}">
        <p14:creationId xmlns:p14="http://schemas.microsoft.com/office/powerpoint/2010/main" val="278573284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Передача данных</a:t>
            </a:r>
            <a:r>
              <a:rPr lang="ru-RU" sz="2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ru-RU" sz="2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ru-RU" sz="3200" b="1" i="0" dirty="0" smtClean="0">
                <a:solidFill>
                  <a:srgbClr val="AAC1D8">
                    <a:lumMod val="75000"/>
                  </a:srgbClr>
                </a:solidFill>
                <a:latin typeface="Arial"/>
                <a:ea typeface="+mj-ea"/>
                <a:cs typeface="Arial"/>
              </a:rPr>
              <a:t>Надёжность транспортного уровня</a:t>
            </a:r>
            <a:endParaRPr lang="ru-RU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64" y="1411047"/>
            <a:ext cx="6967684" cy="5079828"/>
          </a:xfrm>
        </p:spPr>
      </p:pic>
    </p:spTree>
    <p:extLst>
      <p:ext uri="{BB962C8B-B14F-4D97-AF65-F5344CB8AC3E}">
        <p14:creationId xmlns:p14="http://schemas.microsoft.com/office/powerpoint/2010/main" val="38572604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Передача данных</a:t>
            </a:r>
            <a:r>
              <a:rPr lang="ru-RU" sz="2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ru-RU" sz="2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ru-RU" sz="3200" b="1" i="0" dirty="0" smtClean="0">
                <a:solidFill>
                  <a:srgbClr val="AAC1D8">
                    <a:lumMod val="75000"/>
                  </a:srgbClr>
                </a:solidFill>
                <a:latin typeface="Arial"/>
                <a:ea typeface="+mj-ea"/>
                <a:cs typeface="Arial"/>
              </a:rPr>
              <a:t>Надёжность транспортного уровня</a:t>
            </a:r>
            <a:endParaRPr lang="ru-RU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18" y="1487723"/>
            <a:ext cx="6668855" cy="4943518"/>
          </a:xfrm>
        </p:spPr>
      </p:pic>
    </p:spTree>
    <p:extLst>
      <p:ext uri="{BB962C8B-B14F-4D97-AF65-F5344CB8AC3E}">
        <p14:creationId xmlns:p14="http://schemas.microsoft.com/office/powerpoint/2010/main" val="172184026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Передача данных</a:t>
            </a:r>
            <a:r>
              <a:rPr lang="ru-RU" sz="2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ru-RU" sz="2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ru-RU" sz="3200" b="1" i="0" dirty="0" smtClean="0">
                <a:solidFill>
                  <a:srgbClr val="AAC1D8">
                    <a:lumMod val="75000"/>
                  </a:srgbClr>
                </a:solidFill>
                <a:latin typeface="Arial"/>
                <a:ea typeface="+mj-ea"/>
                <a:cs typeface="Arial"/>
              </a:rPr>
              <a:t>Надёжность транспортного уровня</a:t>
            </a:r>
            <a:endParaRPr lang="ru-RU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28" y="1590496"/>
            <a:ext cx="7700755" cy="4862934"/>
          </a:xfrm>
        </p:spPr>
      </p:pic>
    </p:spTree>
    <p:extLst>
      <p:ext uri="{BB962C8B-B14F-4D97-AF65-F5344CB8AC3E}">
        <p14:creationId xmlns:p14="http://schemas.microsoft.com/office/powerpoint/2010/main" val="56292929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Передача данных</a:t>
            </a:r>
            <a:r>
              <a:rPr lang="ru-RU" sz="2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ru-RU" sz="2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ru-RU" sz="3200" b="1" i="0" dirty="0" smtClean="0">
                <a:solidFill>
                  <a:srgbClr val="AAC1D8">
                    <a:lumMod val="75000"/>
                  </a:srgbClr>
                </a:solidFill>
                <a:latin typeface="Arial"/>
                <a:ea typeface="+mj-ea"/>
                <a:cs typeface="Arial"/>
              </a:rPr>
              <a:t>Надёжность транспортного уровня</a:t>
            </a:r>
            <a:endParaRPr lang="ru-RU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1267" name="Rectangle 6"/>
          <p:cNvSpPr>
            <a:spLocks noGrp="1" noChangeArrowheads="1"/>
          </p:cNvSpPr>
          <p:nvPr>
            <p:ph idx="1"/>
          </p:nvPr>
        </p:nvSpPr>
        <p:spPr>
          <a:xfrm>
            <a:off x="602615" y="1258888"/>
            <a:ext cx="8216900" cy="5153025"/>
          </a:xfrm>
        </p:spPr>
        <p:txBody>
          <a:bodyPr/>
          <a:lstStyle/>
          <a:p>
            <a:pPr marL="381030" indent="-381030" defTabSz="814365">
              <a:lnSpc>
                <a:spcPct val="75000"/>
              </a:lnSpc>
              <a:buNone/>
            </a:pPr>
            <a:r>
              <a:rPr lang="ru-RU" sz="3600" b="1" i="0" dirty="0" smtClean="0">
                <a:solidFill>
                  <a:srgbClr val="000000"/>
                </a:solidFill>
                <a:latin typeface="Arial"/>
              </a:rPr>
              <a:t>UDP</a:t>
            </a:r>
            <a:r>
              <a:rPr lang="ru-KG" sz="3600" b="1" i="0" dirty="0" smtClean="0">
                <a:solidFill>
                  <a:srgbClr val="000000"/>
                </a:solidFill>
                <a:latin typeface="Arial"/>
              </a:rPr>
              <a:t> - </a:t>
            </a:r>
            <a:r>
              <a:rPr lang="ru-RU" sz="3600" b="1" dirty="0"/>
              <a:t>протокол пользовательских </a:t>
            </a:r>
            <a:r>
              <a:rPr lang="ru-RU" sz="3600" b="1" dirty="0" err="1" smtClean="0"/>
              <a:t>датаграмм</a:t>
            </a:r>
            <a:r>
              <a:rPr lang="ru-KG" sz="3600" b="1" dirty="0" smtClean="0"/>
              <a:t> (ненадежный протокол)</a:t>
            </a:r>
          </a:p>
          <a:p>
            <a:pPr marL="381030" indent="-381030" defTabSz="814365">
              <a:lnSpc>
                <a:spcPct val="75000"/>
              </a:lnSpc>
              <a:buNone/>
            </a:pPr>
            <a:endParaRPr lang="ru-RU" sz="3600" b="1" i="0" dirty="0" smtClean="0">
              <a:solidFill>
                <a:srgbClr val="000000"/>
              </a:solidFill>
              <a:latin typeface="Arial"/>
            </a:endParaRPr>
          </a:p>
          <a:p>
            <a:pPr marL="381030" indent="-381030" algn="l" defTabSz="814365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800" b="0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Предоставляет только базовые функции доставки — надёжность не гарантируется.</a:t>
            </a:r>
          </a:p>
          <a:p>
            <a:pPr marL="381030" indent="-381030" algn="l" defTabSz="814365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800" b="0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Меньшая нагрузка.</a:t>
            </a:r>
            <a:endParaRPr lang="ru-KG" sz="2800" b="0" i="0" dirty="0" smtClean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  <a:p>
            <a:pPr marL="381030" indent="-381030" algn="l" defTabSz="814365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ru-RU" sz="2000" b="0" i="0" dirty="0" smtClean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  <a:p>
            <a:pPr marL="381030" indent="-381030" algn="l" defTabSz="814365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None/>
            </a:pPr>
            <a:endParaRPr lang="ru-RU" sz="1700" dirty="0" smtClean="0"/>
          </a:p>
          <a:p>
            <a:pPr marL="381030" indent="-381030" algn="l" defTabSz="814365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None/>
            </a:pPr>
            <a:endParaRPr lang="ru-RU" altLang="ja-JP" sz="17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976682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0" y="249873"/>
            <a:ext cx="8145462" cy="838200"/>
          </a:xfrm>
        </p:spPr>
        <p:txBody>
          <a:bodyPr/>
          <a:lstStyle/>
          <a:p>
            <a:pPr algn="l" defTabSz="814365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Роль транспортного уровня</a:t>
            </a:r>
            <a:endParaRPr lang="ru-RU" sz="3200" b="1" i="0" dirty="0">
              <a:solidFill>
                <a:srgbClr val="708CA1"/>
              </a:solidFill>
              <a:latin typeface="Arial"/>
              <a:ea typeface="+mj-ea"/>
              <a:cs typeface="+mj-cs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971" y="983217"/>
            <a:ext cx="7290791" cy="58747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Передача данных</a:t>
            </a:r>
            <a:r>
              <a:rPr lang="ru-RU" sz="2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ru-RU" sz="2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ru-RU" sz="3200" b="1" i="0" dirty="0" smtClean="0">
                <a:solidFill>
                  <a:srgbClr val="AAC1D8">
                    <a:lumMod val="75000"/>
                  </a:srgbClr>
                </a:solidFill>
                <a:latin typeface="Arial"/>
                <a:ea typeface="+mj-ea"/>
                <a:cs typeface="Arial"/>
              </a:rPr>
              <a:t>Надёжность транспортного уровня</a:t>
            </a:r>
            <a:endParaRPr lang="ru-RU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61" y="1512984"/>
            <a:ext cx="6704281" cy="4838743"/>
          </a:xfrm>
        </p:spPr>
      </p:pic>
    </p:spTree>
    <p:extLst>
      <p:ext uri="{BB962C8B-B14F-4D97-AF65-F5344CB8AC3E}">
        <p14:creationId xmlns:p14="http://schemas.microsoft.com/office/powerpoint/2010/main" val="242408442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Передача данных</a:t>
            </a:r>
            <a:r>
              <a:rPr lang="ru-RU" sz="2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ru-RU" sz="2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ru-RU" sz="3200" b="1" i="0" dirty="0" smtClean="0">
                <a:solidFill>
                  <a:srgbClr val="AAC1D8">
                    <a:lumMod val="75000"/>
                  </a:srgbClr>
                </a:solidFill>
                <a:latin typeface="Arial"/>
                <a:ea typeface="+mj-ea"/>
                <a:cs typeface="Arial"/>
              </a:rPr>
              <a:t>Надёжность транспортного уровня</a:t>
            </a:r>
            <a:endParaRPr lang="ru-RU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19" y="1480004"/>
            <a:ext cx="6816173" cy="4911478"/>
          </a:xfrm>
        </p:spPr>
      </p:pic>
    </p:spTree>
    <p:extLst>
      <p:ext uri="{BB962C8B-B14F-4D97-AF65-F5344CB8AC3E}">
        <p14:creationId xmlns:p14="http://schemas.microsoft.com/office/powerpoint/2010/main" val="51691282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53" y="446113"/>
            <a:ext cx="7695556" cy="625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55005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Краткое описание TCP и UDP</a:t>
            </a:r>
            <a:r>
              <a:rPr lang="ru-RU" sz="2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ru-RU" sz="2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ru-RU" sz="3200" b="1" i="0" dirty="0" smtClean="0">
                <a:solidFill>
                  <a:srgbClr val="AAC1D8">
                    <a:lumMod val="75000"/>
                  </a:srgbClr>
                </a:solidFill>
                <a:latin typeface="Arial"/>
                <a:ea typeface="+mj-ea"/>
                <a:cs typeface="Arial"/>
              </a:rPr>
              <a:t>Краткое описание TCP</a:t>
            </a:r>
            <a:endParaRPr lang="ru-RU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97" y="1444378"/>
            <a:ext cx="5995521" cy="5255742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Краткое описание TCP и UDP</a:t>
            </a:r>
            <a:r>
              <a:rPr lang="ru-RU" sz="2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ru-RU" sz="2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ru-RU" sz="3200" b="1" i="0" dirty="0" smtClean="0">
                <a:solidFill>
                  <a:srgbClr val="AAC1D8">
                    <a:lumMod val="75000"/>
                  </a:srgbClr>
                </a:solidFill>
                <a:latin typeface="Arial"/>
                <a:ea typeface="+mj-ea"/>
                <a:cs typeface="Arial"/>
              </a:rPr>
              <a:t>Краткое описание TCP</a:t>
            </a:r>
            <a:endParaRPr lang="ru-RU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12292" name="Picture 2"/>
          <p:cNvPicPr>
            <a:picLocks noChangeAspect="1" noChangeArrowheads="1"/>
          </p:cNvPicPr>
          <p:nvPr/>
        </p:nvPicPr>
        <p:blipFill>
          <a:blip r:embed="rId3"/>
          <a:srcRect b="5374"/>
          <a:stretch>
            <a:fillRect/>
          </a:stretch>
        </p:blipFill>
        <p:spPr bwMode="auto">
          <a:xfrm>
            <a:off x="1734300" y="1331844"/>
            <a:ext cx="6394660" cy="51548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6428534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Общие сведения о протоколах TCP и UDP</a:t>
            </a:r>
            <a:r>
              <a:rPr lang="ru-RU" sz="2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ru-RU" sz="2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ru-RU" sz="3200" b="1" i="0" smtClean="0">
                <a:solidFill>
                  <a:srgbClr val="AAC1D8">
                    <a:lumMod val="75000"/>
                  </a:srgbClr>
                </a:solidFill>
                <a:latin typeface="Arial"/>
                <a:ea typeface="+mj-ea"/>
                <a:cs typeface="Arial"/>
              </a:rPr>
              <a:t>Краткое описание протокола UDP</a:t>
            </a:r>
            <a:endParaRPr lang="ru-RU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7171" name="Rectangle 6"/>
          <p:cNvSpPr>
            <a:spLocks noGrp="1" noChangeArrowheads="1"/>
          </p:cNvSpPr>
          <p:nvPr>
            <p:ph idx="1"/>
          </p:nvPr>
        </p:nvSpPr>
        <p:spPr>
          <a:xfrm>
            <a:off x="406402" y="1364343"/>
            <a:ext cx="4209142" cy="5022170"/>
          </a:xfrm>
        </p:spPr>
        <p:txBody>
          <a:bodyPr/>
          <a:lstStyle/>
          <a:p>
            <a:pPr marL="381030" indent="-381030" algn="l" defTabSz="814365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None/>
            </a:pPr>
            <a:r>
              <a:rPr lang="ru-RU" sz="1800" b="1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Протокол UDP</a:t>
            </a:r>
            <a:r>
              <a:rPr lang="ru-RU" sz="1800" b="0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</a:t>
            </a:r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1800" b="0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RFC 768</a:t>
            </a:r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1800" b="0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Без установления соединения</a:t>
            </a:r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1800" b="0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Ненадёжная доставка</a:t>
            </a:r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1800" b="0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Без упорядоченного восстановления данных</a:t>
            </a:r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1800" b="0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Без контроля потока</a:t>
            </a:r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1800" b="0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Протокол без определенного состояния</a:t>
            </a:r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ru-RU" sz="1800" b="0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Приложения, использующие UDP:</a:t>
            </a:r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1800" b="0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служба доменных имён (DNS)</a:t>
            </a:r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1800" b="0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потоковая передача видео</a:t>
            </a:r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1800" b="0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передача голосовой информации по протоколу IP (VoIP)</a:t>
            </a:r>
          </a:p>
          <a:p>
            <a:pPr marL="381030" indent="-381030" algn="l" defTabSz="814365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ru-RU" sz="1800" b="1" dirty="0" smtClean="0"/>
          </a:p>
          <a:p>
            <a:pPr marL="381030" indent="-381030" algn="l" defTabSz="814365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None/>
            </a:pPr>
            <a:endParaRPr lang="ru-RU" altLang="ja-JP" sz="1800" dirty="0" smtClean="0">
              <a:ea typeface="ＭＳ Ｐゴシック" pitchFamily="34" charset="-128"/>
            </a:endParaRPr>
          </a:p>
        </p:txBody>
      </p:sp>
      <p:pic>
        <p:nvPicPr>
          <p:cNvPr id="13316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252688" y="1784463"/>
            <a:ext cx="4738911" cy="389062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Общие сведения о протоколах TCP и UDP</a:t>
            </a:r>
            <a:r>
              <a:rPr lang="ru-RU" sz="2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ru-RU" sz="2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ru-RU" sz="3200" b="1" i="0" smtClean="0">
                <a:solidFill>
                  <a:srgbClr val="AAC1D8">
                    <a:lumMod val="75000"/>
                  </a:srgbClr>
                </a:solidFill>
                <a:latin typeface="Arial"/>
                <a:ea typeface="+mj-ea"/>
                <a:cs typeface="Arial"/>
              </a:rPr>
              <a:t>Краткое описание протокола UDP</a:t>
            </a:r>
            <a:endParaRPr lang="ru-RU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50" y="1677302"/>
            <a:ext cx="7460320" cy="45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77064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623884"/>
            <a:ext cx="8145463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6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Общие сведения о протоколах TCP и UDP</a:t>
            </a:r>
            <a:r>
              <a:rPr lang="ru-RU" sz="2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ru-RU" sz="2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ru-RU" sz="3000" b="1" i="0" dirty="0" smtClean="0">
                <a:solidFill>
                  <a:srgbClr val="AAC1D8">
                    <a:lumMod val="75000"/>
                  </a:srgbClr>
                </a:solidFill>
                <a:latin typeface="Arial"/>
                <a:ea typeface="+mj-ea"/>
                <a:cs typeface="Arial"/>
              </a:rPr>
              <a:t>Разделение нескольких каналов обмена данными</a:t>
            </a:r>
            <a:endParaRPr lang="ru-RU" sz="30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/>
          <a:srcRect b="3981"/>
          <a:stretch>
            <a:fillRect/>
          </a:stretch>
        </p:blipFill>
        <p:spPr bwMode="auto">
          <a:xfrm>
            <a:off x="1554446" y="1462084"/>
            <a:ext cx="6297467" cy="50543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655638" y="610508"/>
            <a:ext cx="8145462" cy="838200"/>
          </a:xfrm>
        </p:spPr>
        <p:txBody>
          <a:bodyPr/>
          <a:lstStyle/>
          <a:p>
            <a:pPr algn="l" defTabSz="814365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Общие сведения о протоколах TCP и UDP</a:t>
            </a:r>
            <a:br>
              <a:rPr lang="ru-RU" sz="1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Адресация портов в TCP и UDP</a:t>
            </a:r>
            <a:endParaRPr lang="ru-RU" sz="3200" b="1" i="0" dirty="0">
              <a:solidFill>
                <a:srgbClr val="708CA1"/>
              </a:solidFill>
              <a:latin typeface="Arial"/>
              <a:ea typeface="+mj-ea"/>
              <a:cs typeface="+mj-cs"/>
            </a:endParaRPr>
          </a:p>
        </p:txBody>
      </p:sp>
      <p:pic>
        <p:nvPicPr>
          <p:cNvPr id="15363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t="1684" b="2303"/>
          <a:stretch>
            <a:fillRect/>
          </a:stretch>
        </p:blipFill>
        <p:spPr>
          <a:xfrm>
            <a:off x="433024" y="1594366"/>
            <a:ext cx="6521054" cy="5100105"/>
          </a:xfrm>
          <a:noFill/>
        </p:spPr>
      </p:pic>
      <p:sp>
        <p:nvSpPr>
          <p:cNvPr id="2" name="TextBox 1"/>
          <p:cNvSpPr txBox="1"/>
          <p:nvPr/>
        </p:nvSpPr>
        <p:spPr>
          <a:xfrm>
            <a:off x="6613179" y="3715771"/>
            <a:ext cx="265374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G" dirty="0" smtClean="0"/>
              <a:t>Сокет:</a:t>
            </a:r>
          </a:p>
          <a:p>
            <a:r>
              <a:rPr lang="en-US" b="1" dirty="0"/>
              <a:t>192.168.1.7:80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13179" y="2958641"/>
            <a:ext cx="265374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G" dirty="0" smtClean="0"/>
              <a:t>Сокет:</a:t>
            </a:r>
          </a:p>
          <a:p>
            <a:r>
              <a:rPr lang="en-US" b="1" dirty="0" smtClean="0"/>
              <a:t>192.168.1.7:</a:t>
            </a:r>
            <a:r>
              <a:rPr lang="ru-KG" b="1" dirty="0" smtClean="0"/>
              <a:t>21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613179" y="4443783"/>
            <a:ext cx="265374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G" dirty="0" smtClean="0"/>
              <a:t>Сокет:</a:t>
            </a:r>
          </a:p>
          <a:p>
            <a:r>
              <a:rPr lang="en-US" b="1" dirty="0" smtClean="0"/>
              <a:t>192.168.1.</a:t>
            </a:r>
            <a:r>
              <a:rPr lang="ru-KG" b="1" dirty="0" smtClean="0"/>
              <a:t>5</a:t>
            </a:r>
            <a:r>
              <a:rPr lang="en-US" b="1" dirty="0" smtClean="0"/>
              <a:t>:</a:t>
            </a:r>
            <a:r>
              <a:rPr lang="ru-KG" b="1" dirty="0" smtClean="0"/>
              <a:t>1099</a:t>
            </a:r>
            <a:endParaRPr lang="en-US" b="1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2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ru-RU" sz="2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ru-RU" sz="1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Общие сведения о протоколах TCP и UDP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Адресация портов в TCP и UDP</a:t>
            </a:r>
            <a:endParaRPr lang="ru-RU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1026" name="Picture 2" descr="E:\Work\CIE105259_Netacad Team\ITN course\RUS\en_ITN_Instructor-PPTs\Chapter7\ITN_instructorPPT_Chapter7_Page12-1.jpg"/>
          <p:cNvPicPr>
            <a:picLocks noChangeAspect="1" noChangeArrowheads="1"/>
          </p:cNvPicPr>
          <p:nvPr/>
        </p:nvPicPr>
        <p:blipFill>
          <a:blip r:embed="rId3"/>
          <a:srcRect b="94671"/>
          <a:stretch>
            <a:fillRect/>
          </a:stretch>
        </p:blipFill>
        <p:spPr bwMode="auto">
          <a:xfrm>
            <a:off x="1383390" y="1200151"/>
            <a:ext cx="5977370" cy="289502"/>
          </a:xfrm>
          <a:prstGeom prst="rect">
            <a:avLst/>
          </a:prstGeom>
          <a:noFill/>
        </p:spPr>
      </p:pic>
      <p:pic>
        <p:nvPicPr>
          <p:cNvPr id="9" name="Picture 2" descr="E:\Work\CIE105259_Netacad Team\ITN course\RUS\en_ITN_Instructor-PPTs\Chapter7\ITN_instructorPPT_Chapter7_Page12-1.jpg"/>
          <p:cNvPicPr>
            <a:picLocks noChangeAspect="1" noChangeArrowheads="1"/>
          </p:cNvPicPr>
          <p:nvPr/>
        </p:nvPicPr>
        <p:blipFill>
          <a:blip r:embed="rId3"/>
          <a:srcRect t="9389" b="67921"/>
          <a:stretch>
            <a:fillRect/>
          </a:stretch>
        </p:blipFill>
        <p:spPr bwMode="auto">
          <a:xfrm>
            <a:off x="1839787" y="1436917"/>
            <a:ext cx="5097114" cy="1051094"/>
          </a:xfrm>
          <a:prstGeom prst="rect">
            <a:avLst/>
          </a:prstGeom>
          <a:noFill/>
        </p:spPr>
      </p:pic>
      <p:pic>
        <p:nvPicPr>
          <p:cNvPr id="10" name="Picture 2" descr="E:\Work\CIE105259_Netacad Team\ITN course\RUS\en_ITN_Instructor-PPTs\Chapter7\ITN_instructorPPT_Chapter7_Page12-1.jpg"/>
          <p:cNvPicPr>
            <a:picLocks noChangeAspect="1" noChangeArrowheads="1"/>
          </p:cNvPicPr>
          <p:nvPr/>
        </p:nvPicPr>
        <p:blipFill>
          <a:blip r:embed="rId3"/>
          <a:srcRect t="51426" b="12989"/>
          <a:stretch>
            <a:fillRect/>
          </a:stretch>
        </p:blipFill>
        <p:spPr bwMode="auto">
          <a:xfrm>
            <a:off x="1839787" y="2423891"/>
            <a:ext cx="5097114" cy="1648558"/>
          </a:xfrm>
          <a:prstGeom prst="rect">
            <a:avLst/>
          </a:prstGeom>
          <a:noFill/>
        </p:spPr>
      </p:pic>
      <p:pic>
        <p:nvPicPr>
          <p:cNvPr id="1027" name="Picture 3" descr="E:\Work\CIE105259_Netacad Team\ITN course\RUS\en_ITN_Instructor-PPTs\Chapter7\ITN_instructorPPT_Chapter7_Page12-2.jpg"/>
          <p:cNvPicPr>
            <a:picLocks noChangeAspect="1" noChangeArrowheads="1"/>
          </p:cNvPicPr>
          <p:nvPr/>
        </p:nvPicPr>
        <p:blipFill>
          <a:blip r:embed="rId4"/>
          <a:srcRect t="52407" b="18224"/>
          <a:stretch>
            <a:fillRect/>
          </a:stretch>
        </p:blipFill>
        <p:spPr bwMode="auto">
          <a:xfrm>
            <a:off x="1741710" y="4085781"/>
            <a:ext cx="5176983" cy="1349826"/>
          </a:xfrm>
          <a:prstGeom prst="rect">
            <a:avLst/>
          </a:prstGeom>
          <a:noFill/>
        </p:spPr>
      </p:pic>
      <p:pic>
        <p:nvPicPr>
          <p:cNvPr id="1028" name="Picture 4" descr="E:\Work\CIE105259_Netacad Team\ITN course\RUS\en_ITN_Instructor-PPTs\Chapter7\ITN_instructorPPT_Chapter7_Page12-3.jpg"/>
          <p:cNvPicPr>
            <a:picLocks noChangeAspect="1" noChangeArrowheads="1"/>
          </p:cNvPicPr>
          <p:nvPr/>
        </p:nvPicPr>
        <p:blipFill>
          <a:blip r:embed="rId5"/>
          <a:srcRect t="51678" b="21361"/>
          <a:stretch>
            <a:fillRect/>
          </a:stretch>
        </p:blipFill>
        <p:spPr bwMode="auto">
          <a:xfrm>
            <a:off x="1785254" y="5450126"/>
            <a:ext cx="5138057" cy="1236805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0" y="249873"/>
            <a:ext cx="8145462" cy="838200"/>
          </a:xfrm>
        </p:spPr>
        <p:txBody>
          <a:bodyPr/>
          <a:lstStyle/>
          <a:p>
            <a:pPr algn="l" defTabSz="814365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Роль транспортного уровня</a:t>
            </a:r>
            <a:endParaRPr lang="ru-RU" sz="3200" b="1" i="0" dirty="0">
              <a:solidFill>
                <a:srgbClr val="708CA1"/>
              </a:solidFill>
              <a:latin typeface="Arial"/>
              <a:ea typeface="+mj-ea"/>
              <a:cs typeface="+mj-cs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301163" y="1171533"/>
            <a:ext cx="6599253" cy="551490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5123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2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ru-RU" sz="2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ru-RU" sz="1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Общие сведения о протоколах TCP и UDP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Адресация портов в TCP и UDP</a:t>
            </a:r>
            <a:endParaRPr lang="ru-RU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7411" name="Content Placeholder 6"/>
          <p:cNvSpPr>
            <a:spLocks noGrp="1"/>
          </p:cNvSpPr>
          <p:nvPr>
            <p:ph idx="1"/>
          </p:nvPr>
        </p:nvSpPr>
        <p:spPr>
          <a:xfrm>
            <a:off x="582613" y="1608138"/>
            <a:ext cx="7940675" cy="3571875"/>
          </a:xfrm>
        </p:spPr>
        <p:txBody>
          <a:bodyPr/>
          <a:lstStyle/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ru-RU" sz="2400" b="1" i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Netstat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Используется для проверки открытых соединений по TCP, которые работают на сетевом узле</a:t>
            </a:r>
            <a:endParaRPr lang="ru-RU" sz="2400" b="0" i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3" cstate="print"/>
          <a:srcRect l="48749" t="38492" r="15666" b="27975"/>
          <a:stretch>
            <a:fillRect/>
          </a:stretch>
        </p:blipFill>
        <p:spPr bwMode="auto">
          <a:xfrm>
            <a:off x="1916113" y="3251200"/>
            <a:ext cx="5224462" cy="276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2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ru-RU" sz="2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ru-RU" sz="1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Обмен данными по протоколу TCP</a:t>
            </a: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ru-RU" sz="32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ru-KG" dirty="0" smtClean="0">
                <a:latin typeface="Arial"/>
              </a:rPr>
              <a:t>Сегментация </a:t>
            </a:r>
            <a:r>
              <a:rPr lang="en-US" dirty="0" smtClean="0">
                <a:latin typeface="Arial"/>
              </a:rPr>
              <a:t>TCP </a:t>
            </a:r>
            <a:r>
              <a:rPr lang="ru-KG" dirty="0" smtClean="0">
                <a:latin typeface="Arial"/>
              </a:rPr>
              <a:t>и </a:t>
            </a:r>
            <a:r>
              <a:rPr lang="en-US" dirty="0" smtClean="0">
                <a:latin typeface="Arial"/>
              </a:rPr>
              <a:t>UDP</a:t>
            </a:r>
            <a:endParaRPr lang="ru-RU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383" y="1580322"/>
            <a:ext cx="7193537" cy="4292055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2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ru-RU" sz="2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ru-RU" sz="1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Обмен данными по протоколу TCP</a:t>
            </a: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ru-RU" sz="32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ru-KG" dirty="0" smtClean="0">
                <a:latin typeface="Arial"/>
              </a:rPr>
              <a:t>Сегментация </a:t>
            </a:r>
            <a:r>
              <a:rPr lang="en-US" dirty="0" smtClean="0">
                <a:latin typeface="Arial"/>
              </a:rPr>
              <a:t>TCP </a:t>
            </a:r>
            <a:r>
              <a:rPr lang="ru-KG" dirty="0" smtClean="0">
                <a:latin typeface="Arial"/>
              </a:rPr>
              <a:t>и </a:t>
            </a:r>
            <a:r>
              <a:rPr lang="en-US" dirty="0" smtClean="0">
                <a:latin typeface="Arial"/>
              </a:rPr>
              <a:t>UDP</a:t>
            </a:r>
            <a:endParaRPr lang="ru-RU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671" y="1347868"/>
            <a:ext cx="6711963" cy="520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12219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2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ru-RU" sz="2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ru-RU" sz="1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Обмен данными по протоколу TCP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Процессы TCP-сервера</a:t>
            </a:r>
            <a:endParaRPr lang="ru-RU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18435" name="Picture 2"/>
          <p:cNvPicPr>
            <a:picLocks noChangeAspect="1" noChangeArrowheads="1"/>
          </p:cNvPicPr>
          <p:nvPr/>
        </p:nvPicPr>
        <p:blipFill>
          <a:blip r:embed="rId3"/>
          <a:srcRect t="1258"/>
          <a:stretch>
            <a:fillRect/>
          </a:stretch>
        </p:blipFill>
        <p:spPr bwMode="auto">
          <a:xfrm>
            <a:off x="203196" y="1698173"/>
            <a:ext cx="4383318" cy="35535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8436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08853" y="1843282"/>
            <a:ext cx="4231027" cy="3149632"/>
          </a:xfrm>
          <a:noFill/>
        </p:spPr>
      </p:pic>
      <p:sp>
        <p:nvSpPr>
          <p:cNvPr id="2" name="TextBox 1"/>
          <p:cNvSpPr txBox="1"/>
          <p:nvPr/>
        </p:nvSpPr>
        <p:spPr>
          <a:xfrm>
            <a:off x="409575" y="5152576"/>
            <a:ext cx="7623313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G" sz="5400" dirty="0" smtClean="0">
                <a:solidFill>
                  <a:srgbClr val="FF0000"/>
                </a:solidFill>
              </a:rPr>
              <a:t>Продолжение в следующий раз</a:t>
            </a:r>
            <a:endParaRPr lang="en-US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65132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725488"/>
            <a:ext cx="8748712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2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ru-RU" sz="2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ru-RU" sz="1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Обмен данными по протоколу TCP</a:t>
            </a: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ru-RU" sz="32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Установка и прекращение TCP-соединения</a:t>
            </a:r>
            <a:endParaRPr lang="ru-RU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9459" name="Content Placeholder 6"/>
          <p:cNvSpPr>
            <a:spLocks noGrp="1"/>
          </p:cNvSpPr>
          <p:nvPr>
            <p:ph idx="1"/>
          </p:nvPr>
        </p:nvSpPr>
        <p:spPr>
          <a:xfrm>
            <a:off x="582613" y="1608138"/>
            <a:ext cx="7940675" cy="4879975"/>
          </a:xfrm>
        </p:spPr>
        <p:txBody>
          <a:bodyPr/>
          <a:lstStyle/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ru-RU" sz="2400" b="1" i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Трёхстороннее рукопожатие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Определяет наличие устройства назначения в сети.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Подтверждает наличие активной службы на устройстве назначения и возможность приёма запросов на номер порта назначения, который инициирующий клиент намеревается использовать для сеанса.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0" i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Уведомляет устройство назначения о намерении исходного клиента установить сеанс обмена данными с этим номером порта.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ru-RU" smtClean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479425"/>
            <a:ext cx="8145463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2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ru-RU" sz="2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ru-RU" sz="1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Обмен данными по TCP. </a:t>
            </a:r>
            <a:r>
              <a:rPr lang="ru-RU" sz="1600" b="1" i="0" dirty="0" smtClean="0">
                <a:solidFill>
                  <a:srgbClr val="FF0000"/>
                </a:solidFill>
                <a:latin typeface="Arial"/>
                <a:ea typeface="+mj-ea"/>
                <a:cs typeface="+mj-cs"/>
              </a:rPr>
              <a:t>Для этого и следующих двух слайдов НЕОБХОДИМО новое изображение</a:t>
            </a: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ru-RU" sz="32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Трёхстороннее рукопожатие — этап 1</a:t>
            </a:r>
            <a:endParaRPr lang="ru-RU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0483" name="Content Placeholder 6"/>
          <p:cNvSpPr>
            <a:spLocks noGrp="1"/>
          </p:cNvSpPr>
          <p:nvPr>
            <p:ph idx="1"/>
          </p:nvPr>
        </p:nvSpPr>
        <p:spPr>
          <a:xfrm>
            <a:off x="553585" y="1317859"/>
            <a:ext cx="7940675" cy="757684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000" b="1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Этап 1. Инициирующий клиент запрашивает сеанс обмена данными «клиент-сервер» с сервером.</a:t>
            </a:r>
            <a:endParaRPr lang="ru-RU" sz="2000" dirty="0" smtClean="0"/>
          </a:p>
        </p:txBody>
      </p:sp>
      <p:pic>
        <p:nvPicPr>
          <p:cNvPr id="2050" name="Picture 2" descr="E:\Work\CIE105259_Netacad Team\ITN course\RUS\en_ITN_Instructor-PPTs\Chapter7\ITN_instructorPPT_Chapter7_Page16-1.jpg"/>
          <p:cNvPicPr>
            <a:picLocks noChangeAspect="1" noChangeArrowheads="1"/>
          </p:cNvPicPr>
          <p:nvPr/>
        </p:nvPicPr>
        <p:blipFill>
          <a:blip r:embed="rId3"/>
          <a:srcRect b="3121"/>
          <a:stretch>
            <a:fillRect/>
          </a:stretch>
        </p:blipFill>
        <p:spPr bwMode="auto">
          <a:xfrm>
            <a:off x="1660979" y="1974415"/>
            <a:ext cx="5421993" cy="4731185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479425"/>
            <a:ext cx="8145463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2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ru-RU" sz="2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ru-RU" sz="1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Обмен данными по TCP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Трёхстороннее рукопожатие — этап 2</a:t>
            </a:r>
            <a:endParaRPr lang="ru-RU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1507" name="Content Placeholder 6"/>
          <p:cNvSpPr>
            <a:spLocks noGrp="1"/>
          </p:cNvSpPr>
          <p:nvPr>
            <p:ph idx="1"/>
          </p:nvPr>
        </p:nvSpPr>
        <p:spPr>
          <a:xfrm>
            <a:off x="582839" y="1405618"/>
            <a:ext cx="7940675" cy="4878388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200" b="1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Этап 2. Сервер подтверждает сеанс ОБМЕНА данными «клиент-сервер» и запрашивает сеанс ОБМЕНА данными «сервер-клиент»</a:t>
            </a:r>
            <a:r>
              <a:rPr lang="ru-RU" sz="2200" b="0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.</a:t>
            </a:r>
            <a:endParaRPr lang="ru-RU" sz="2200" b="0" i="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21508" name="Picture 5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090057" y="2461078"/>
            <a:ext cx="4709007" cy="418578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479425"/>
            <a:ext cx="8145463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2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ru-RU" sz="2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ru-RU" sz="1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Обмен данными по TCP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Трёхстороннее рукопожатие — этап 3</a:t>
            </a:r>
            <a:endParaRPr lang="ru-RU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2531" name="Content Placeholder 6"/>
          <p:cNvSpPr>
            <a:spLocks noGrp="1"/>
          </p:cNvSpPr>
          <p:nvPr>
            <p:ph idx="1"/>
          </p:nvPr>
        </p:nvSpPr>
        <p:spPr>
          <a:xfrm>
            <a:off x="568325" y="1565275"/>
            <a:ext cx="7940675" cy="4878388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400" b="1" i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Этап 3. Инициирующий клиент подтверждает сеанс ОБМЕНА данными «сервер-клиент».</a:t>
            </a:r>
            <a:endParaRPr lang="ru-RU" smtClean="0"/>
          </a:p>
        </p:txBody>
      </p:sp>
      <p:pic>
        <p:nvPicPr>
          <p:cNvPr id="22532" name="Picture 5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206625" y="2573156"/>
            <a:ext cx="4687888" cy="385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536575" y="550863"/>
            <a:ext cx="8191500" cy="1012825"/>
          </a:xfrm>
        </p:spPr>
        <p:txBody>
          <a:bodyPr/>
          <a:lstStyle/>
          <a:p>
            <a:pPr algn="l" defTabSz="814365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Обмен данными по TCP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Прекращение сеанса TCP</a:t>
            </a:r>
            <a:endParaRPr lang="ru-RU" sz="3200" b="1" i="0">
              <a:solidFill>
                <a:srgbClr val="708CA1"/>
              </a:solidFill>
              <a:latin typeface="Arial"/>
              <a:ea typeface="+mj-ea"/>
              <a:cs typeface="+mj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3773" y="1797730"/>
            <a:ext cx="5733369" cy="4201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10051"/>
            <a:ext cx="8145463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6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Надёжность и контроль потоков</a:t>
            </a: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ru-RU" sz="32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ru-RU" sz="30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Надёжность TCP — упорядоченная доставка</a:t>
            </a:r>
            <a:endParaRPr lang="ru-RU" sz="30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4579" name="Content Placeholder 6"/>
          <p:cNvSpPr>
            <a:spLocks noGrp="1"/>
          </p:cNvSpPr>
          <p:nvPr>
            <p:ph idx="1"/>
          </p:nvPr>
        </p:nvSpPr>
        <p:spPr>
          <a:xfrm>
            <a:off x="582613" y="1492250"/>
            <a:ext cx="7940675" cy="4879975"/>
          </a:xfrm>
        </p:spPr>
        <p:txBody>
          <a:bodyPr/>
          <a:lstStyle/>
          <a:p>
            <a:pPr marL="0" indent="0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ru-RU" sz="2400" b="0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Номера последовательности, используемые для того, чтобы оставлять сегменты в исходном порядке</a:t>
            </a:r>
            <a:endParaRPr lang="ru-RU" sz="2400" b="0" i="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24580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060575" y="2297827"/>
            <a:ext cx="5254625" cy="4256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Передача данных</a:t>
            </a:r>
            <a:r>
              <a:rPr lang="ru-RU" sz="2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ru-RU" sz="2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ru-RU" sz="3200" b="1" i="0" smtClean="0">
                <a:solidFill>
                  <a:srgbClr val="AAC1D8">
                    <a:lumMod val="75000"/>
                  </a:srgbClr>
                </a:solidFill>
                <a:latin typeface="Arial"/>
                <a:ea typeface="+mj-ea"/>
                <a:cs typeface="Arial"/>
              </a:rPr>
              <a:t>Роль транспортного уровня</a:t>
            </a:r>
            <a:endParaRPr lang="ru-RU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7171" name="Rectangle 6"/>
          <p:cNvSpPr>
            <a:spLocks noGrp="1" noChangeArrowheads="1"/>
          </p:cNvSpPr>
          <p:nvPr>
            <p:ph idx="1"/>
          </p:nvPr>
        </p:nvSpPr>
        <p:spPr>
          <a:xfrm>
            <a:off x="554038" y="1428750"/>
            <a:ext cx="8216900" cy="5153025"/>
          </a:xfrm>
        </p:spPr>
        <p:txBody>
          <a:bodyPr/>
          <a:lstStyle/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ru-RU" sz="2000" b="0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</a:t>
            </a:r>
            <a:r>
              <a:rPr lang="ru-RU" sz="2000" b="1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Транспортный уровень </a:t>
            </a:r>
            <a:r>
              <a:rPr lang="ru-RU" sz="2000" b="0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отвечает за установление временного соединения между двумя приложениями и передачу данных между ними. Для этих целей TCP/IP использует два протокола:</a:t>
            </a:r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000" b="0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протокол управления передачей (TCP)</a:t>
            </a:r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000" b="0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протокол UDP</a:t>
            </a:r>
          </a:p>
          <a:p>
            <a:pPr marL="381030" indent="-381030" algn="l" defTabSz="814365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None/>
            </a:pPr>
            <a:endParaRPr lang="ru-RU" altLang="ja-JP" sz="2000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52425" y="668338"/>
            <a:ext cx="7534275" cy="769937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ru-RU" sz="32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Надёжность TCP — подтверждение и размер окна</a:t>
            </a:r>
            <a:endParaRPr lang="ru-RU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5603" name="Content Placeholder 6"/>
          <p:cNvSpPr>
            <a:spLocks noGrp="1"/>
          </p:cNvSpPr>
          <p:nvPr>
            <p:ph idx="1"/>
          </p:nvPr>
        </p:nvSpPr>
        <p:spPr>
          <a:xfrm>
            <a:off x="568325" y="1463675"/>
            <a:ext cx="8401504" cy="4878388"/>
          </a:xfrm>
        </p:spPr>
        <p:txBody>
          <a:bodyPr/>
          <a:lstStyle/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ru-RU" sz="2200" b="0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Для подтверждения получения используются одновременно номер последовательности и номер подтверждения.</a:t>
            </a:r>
            <a:endParaRPr lang="ru-RU" sz="2200" b="0" i="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496725" y="2249487"/>
            <a:ext cx="4179846" cy="364670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5605" name="TextBox 4"/>
          <p:cNvSpPr txBox="1">
            <a:spLocks noChangeArrowheads="1"/>
          </p:cNvSpPr>
          <p:nvPr/>
        </p:nvSpPr>
        <p:spPr bwMode="auto">
          <a:xfrm>
            <a:off x="652689" y="5805715"/>
            <a:ext cx="7678738" cy="70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buNone/>
            </a:pPr>
            <a:r>
              <a:rPr lang="ru-RU" sz="2200" b="1" i="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Размер окна — </a:t>
            </a:r>
            <a:r>
              <a:rPr lang="ru-RU" sz="2200" b="0" i="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объём данных, которые источник может передать до обязательного получения подтверждения.</a:t>
            </a:r>
            <a:endParaRPr lang="ru-RU" sz="2200" b="0" i="0" dirty="0">
              <a:solidFill>
                <a:schemeClr val="tx1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627063" y="623888"/>
            <a:ext cx="8145462" cy="838200"/>
          </a:xfrm>
        </p:spPr>
        <p:txBody>
          <a:bodyPr/>
          <a:lstStyle/>
          <a:p>
            <a:pPr algn="l" defTabSz="814365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Надёжность TCP и управление потоком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Размер окна и подтверждения</a:t>
            </a:r>
            <a:endParaRPr lang="ru-RU" sz="3200" b="1" i="0">
              <a:solidFill>
                <a:srgbClr val="708CA1"/>
              </a:solidFill>
              <a:latin typeface="Arial"/>
              <a:ea typeface="+mj-ea"/>
              <a:cs typeface="+mj-cs"/>
            </a:endParaRPr>
          </a:p>
        </p:txBody>
      </p:sp>
      <p:pic>
        <p:nvPicPr>
          <p:cNvPr id="2662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05401" y="1639888"/>
            <a:ext cx="5553885" cy="4833937"/>
          </a:xfr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77825" y="552450"/>
            <a:ext cx="8467725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4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ru-RU" sz="14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ru-RU" sz="14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Надёжность и управление потоком</a:t>
            </a: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ru-RU" sz="32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ru-RU" sz="2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Управление потоком TCP — предотвращение заторов</a:t>
            </a:r>
            <a:endParaRPr lang="ru-RU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27651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672493" y="1611313"/>
            <a:ext cx="5768851" cy="4832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582613" y="682625"/>
            <a:ext cx="8145462" cy="838200"/>
          </a:xfrm>
        </p:spPr>
        <p:txBody>
          <a:bodyPr/>
          <a:lstStyle/>
          <a:p>
            <a:pPr algn="l" defTabSz="814365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Надёжность и управление потоком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Надёжность TCP — подтверждения</a:t>
            </a:r>
            <a:endParaRPr lang="ru-RU" sz="3200" b="1" i="0">
              <a:solidFill>
                <a:srgbClr val="708CA1"/>
              </a:solidFill>
              <a:latin typeface="Arial"/>
              <a:ea typeface="+mj-ea"/>
              <a:cs typeface="+mj-cs"/>
            </a:endParaRPr>
          </a:p>
        </p:txBody>
      </p:sp>
      <p:pic>
        <p:nvPicPr>
          <p:cNvPr id="2867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62612" y="1627188"/>
            <a:ext cx="4361988" cy="4814648"/>
          </a:xfr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65125" y="479425"/>
            <a:ext cx="8145463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2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ru-RU" sz="2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ru-RU" sz="1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Обмен данными по UDP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Низкая нагрузка UDP или надёжность</a:t>
            </a:r>
            <a:endParaRPr lang="ru-RU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9699" name="Content Placeholder 6"/>
          <p:cNvSpPr>
            <a:spLocks noGrp="1"/>
          </p:cNvSpPr>
          <p:nvPr>
            <p:ph idx="1"/>
          </p:nvPr>
        </p:nvSpPr>
        <p:spPr>
          <a:xfrm>
            <a:off x="390525" y="1344613"/>
            <a:ext cx="8601075" cy="4879975"/>
          </a:xfrm>
        </p:spPr>
        <p:txBody>
          <a:bodyPr/>
          <a:lstStyle/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ru-RU" sz="2200" b="1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UDP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1800" b="0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Простой протокол, предоставляющий базовые функции транспортного уровня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1800" b="0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Используется приложениями, которые допускают потерю незначительного объёма данных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1800" b="0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Используется приложениями, для которых не допускаются задержки</a:t>
            </a:r>
          </a:p>
          <a:p>
            <a:pPr marL="236555" indent="-236555" algn="l" defTabSz="814365">
              <a:spcBef>
                <a:spcPct val="50000"/>
              </a:spcBef>
              <a:spcAft>
                <a:spcPct val="0"/>
              </a:spcAft>
              <a:buNone/>
            </a:pPr>
            <a:r>
              <a:rPr lang="ru-RU" sz="2200" b="1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Используется следующими компонентами: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1800" b="0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служба доменных имён (DNS)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1800" b="0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простой протокол управления сетью (SNMP)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1800" b="0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протокол динамической конфигурации узла (DHCP)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1800" b="0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упрощённый протокол передачи файлов (TFTP)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1800" b="0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IP-телефония или передача голосовой информации по протоколу IP (VoIP)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1800" b="0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онлайн-игры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ru-RU" dirty="0" smtClean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65125" y="479425"/>
            <a:ext cx="8145463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2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ru-RU" sz="2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ru-RU" sz="1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Обмен данными по UDP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Разбор датаграммы</a:t>
            </a:r>
            <a:endParaRPr lang="ru-RU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30723" name="Picture 2"/>
          <p:cNvPicPr>
            <a:picLocks noChangeAspect="1" noChangeArrowheads="1"/>
          </p:cNvPicPr>
          <p:nvPr/>
        </p:nvPicPr>
        <p:blipFill>
          <a:blip r:embed="rId3"/>
          <a:srcRect b="5118"/>
          <a:stretch>
            <a:fillRect/>
          </a:stretch>
        </p:blipFill>
        <p:spPr bwMode="auto">
          <a:xfrm>
            <a:off x="1523545" y="1466594"/>
            <a:ext cx="6154511" cy="49632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65125" y="479425"/>
            <a:ext cx="8145463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2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ru-RU" sz="2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ru-RU" sz="44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ru-RU" sz="44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ru-RU" sz="1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Обмен данными по UDP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Процессы сервера и клиента UDP</a:t>
            </a:r>
            <a:endParaRPr lang="ru-RU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1747" name="Content Placeholder 6"/>
          <p:cNvSpPr>
            <a:spLocks noGrp="1"/>
          </p:cNvSpPr>
          <p:nvPr>
            <p:ph idx="1"/>
          </p:nvPr>
        </p:nvSpPr>
        <p:spPr>
          <a:xfrm>
            <a:off x="568325" y="1433513"/>
            <a:ext cx="8299904" cy="4879975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000" b="0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Серверным приложениям на базе UDP назначаются известные или зарегистрированные номера портов.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000" b="0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Процесс UDP-клиента выбирает номер порта в произвольном порядке из диапазона динамических номеров портов в исходном порте.</a:t>
            </a:r>
            <a:endParaRPr lang="ru-RU" sz="2000" b="0" i="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31748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105025" y="3206960"/>
            <a:ext cx="4977946" cy="337100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65125" y="479425"/>
            <a:ext cx="8145463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2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ru-RU" sz="2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ru-RU" sz="44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ru-RU" sz="44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ru-RU" sz="1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TCP или UDP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Приложения, использующие TCP</a:t>
            </a:r>
            <a:endParaRPr lang="ru-RU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32771" name="Picture 2"/>
          <p:cNvPicPr>
            <a:picLocks noChangeAspect="1" noChangeArrowheads="1"/>
          </p:cNvPicPr>
          <p:nvPr/>
        </p:nvPicPr>
        <p:blipFill>
          <a:blip r:embed="rId3" cstate="print"/>
          <a:srcRect l="49529" t="34325" r="14217" b="13095"/>
          <a:stretch>
            <a:fillRect/>
          </a:stretch>
        </p:blipFill>
        <p:spPr bwMode="auto">
          <a:xfrm>
            <a:off x="1916113" y="1524000"/>
            <a:ext cx="5607050" cy="47323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65125" y="479425"/>
            <a:ext cx="8474075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2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ru-RU" sz="2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ru-RU" sz="44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ru-RU" sz="44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ru-RU" sz="16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TCP или UDP</a:t>
            </a: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ru-RU" sz="32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ru-RU" sz="30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Приложения, использующие протокол UDP</a:t>
            </a:r>
            <a:endParaRPr lang="ru-RU" sz="30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33795" name="Picture 2"/>
          <p:cNvPicPr>
            <a:picLocks noChangeAspect="1" noChangeArrowheads="1"/>
          </p:cNvPicPr>
          <p:nvPr/>
        </p:nvPicPr>
        <p:blipFill>
          <a:blip r:embed="rId3" cstate="print"/>
          <a:srcRect l="48860" t="32938" r="13324" b="13194"/>
          <a:stretch>
            <a:fillRect/>
          </a:stretch>
        </p:blipFill>
        <p:spPr bwMode="auto">
          <a:xfrm>
            <a:off x="1698625" y="1538288"/>
            <a:ext cx="6053138" cy="4848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655638" y="479198"/>
            <a:ext cx="8145462" cy="838200"/>
          </a:xfrm>
        </p:spPr>
        <p:txBody>
          <a:bodyPr/>
          <a:lstStyle/>
          <a:p>
            <a:pPr algn="l" defTabSz="814365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sz="32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Глава 7. Резюме</a:t>
            </a:r>
            <a:endParaRPr lang="ru-RU" sz="3200" b="1" i="0">
              <a:solidFill>
                <a:srgbClr val="708CA1"/>
              </a:solidFill>
              <a:latin typeface="Arial"/>
              <a:ea typeface="+mj-ea"/>
              <a:cs typeface="+mj-cs"/>
            </a:endParaRP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641350" y="1463448"/>
            <a:ext cx="7940675" cy="3571875"/>
          </a:xfrm>
        </p:spPr>
        <p:txBody>
          <a:bodyPr/>
          <a:lstStyle/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200" b="0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Задача транспортного уровня заключается в обеспечении трёх основных функций: мультиплексирование, сегментирование и повторная сборка, а также проверка ошибок. 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200" b="0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Эти функции требуются для устранения проблем, связанных с качеством обслуживания и безопасностью сетей.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200" b="0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Знание принципов работы протоколов TCP и UDP и распространённых приложений, в которых они используются, позволяет добиться высокого качества обслуживания и построить более надёжные сети.</a:t>
            </a: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r>
              <a:rPr lang="ru-RU" sz="2200" b="0" i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Порты предоставляют «туннель» для передачи данных с транспортного уровня соответствующему приложению в месте назначения.</a:t>
            </a:r>
            <a:endParaRPr lang="ru-RU" sz="2200" dirty="0" smtClean="0">
              <a:cs typeface="Arial" charset="0"/>
            </a:endParaRPr>
          </a:p>
          <a:p>
            <a:pPr marL="236555" indent="-236555" algn="l" defTabSz="814365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/>
              <a:buChar char="§"/>
            </a:pPr>
            <a:endParaRPr lang="ru-RU" sz="2000" dirty="0" smtClean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Передача данных</a:t>
            </a:r>
            <a:r>
              <a:rPr lang="ru-RU" sz="2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ru-RU" sz="2800" b="1" i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ru-RU" sz="3200" b="1" i="0" smtClean="0">
                <a:solidFill>
                  <a:srgbClr val="AAC1D8">
                    <a:lumMod val="75000"/>
                  </a:srgbClr>
                </a:solidFill>
                <a:latin typeface="Arial"/>
                <a:ea typeface="+mj-ea"/>
                <a:cs typeface="Arial"/>
              </a:rPr>
              <a:t>Роль транспортного уровня</a:t>
            </a:r>
            <a:endParaRPr lang="ru-RU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7171" name="Rectangle 6"/>
          <p:cNvSpPr>
            <a:spLocks noGrp="1" noChangeArrowheads="1"/>
          </p:cNvSpPr>
          <p:nvPr>
            <p:ph idx="1"/>
          </p:nvPr>
        </p:nvSpPr>
        <p:spPr>
          <a:xfrm>
            <a:off x="554038" y="1428750"/>
            <a:ext cx="8216900" cy="5153025"/>
          </a:xfrm>
        </p:spPr>
        <p:txBody>
          <a:bodyPr/>
          <a:lstStyle/>
          <a:p>
            <a:pPr marL="236555" indent="-236555" defTabSz="814365">
              <a:buNone/>
            </a:pPr>
            <a:r>
              <a:rPr lang="ru-RU" sz="2000" b="1" dirty="0">
                <a:solidFill>
                  <a:srgbClr val="000000"/>
                </a:solidFill>
              </a:rPr>
              <a:t>Основные функции протоколов транспортного уровня</a:t>
            </a:r>
            <a:r>
              <a:rPr lang="ru-RU" sz="2000" b="1" dirty="0" smtClean="0">
                <a:solidFill>
                  <a:srgbClr val="000000"/>
                </a:solidFill>
              </a:rPr>
              <a:t>:</a:t>
            </a:r>
            <a:endParaRPr lang="en-US" sz="2000" b="1" dirty="0" smtClean="0">
              <a:solidFill>
                <a:srgbClr val="000000"/>
              </a:solidFill>
            </a:endParaRPr>
          </a:p>
          <a:p>
            <a:pPr marL="236555" indent="-236555" defTabSz="814365">
              <a:buNone/>
            </a:pPr>
            <a:endParaRPr lang="ru-RU" sz="2000" b="1" dirty="0">
              <a:solidFill>
                <a:srgbClr val="000000"/>
              </a:solidFill>
            </a:endParaRPr>
          </a:p>
          <a:p>
            <a:pPr marL="236555" indent="-236555" defTabSz="814365">
              <a:buFont typeface="Wingdings"/>
              <a:buChar char="§"/>
            </a:pPr>
            <a:r>
              <a:rPr lang="ru-RU" sz="2000" dirty="0">
                <a:solidFill>
                  <a:srgbClr val="000000"/>
                </a:solidFill>
              </a:rPr>
              <a:t>Отслеживание отдельных сеансов передачи данных между приложениями </a:t>
            </a:r>
            <a:endParaRPr lang="en-US" sz="2000" dirty="0" smtClean="0">
              <a:solidFill>
                <a:srgbClr val="000000"/>
              </a:solidFill>
            </a:endParaRPr>
          </a:p>
          <a:p>
            <a:pPr marL="0" indent="0" defTabSz="814365">
              <a:buNone/>
            </a:pPr>
            <a:endParaRPr lang="ru-RU" sz="2000" dirty="0">
              <a:solidFill>
                <a:srgbClr val="000000"/>
              </a:solidFill>
            </a:endParaRPr>
          </a:p>
          <a:p>
            <a:pPr marL="236555" indent="-236555" defTabSz="814365">
              <a:buFont typeface="Wingdings"/>
              <a:buChar char="§"/>
            </a:pPr>
            <a:r>
              <a:rPr lang="ru-RU" sz="2000" dirty="0">
                <a:solidFill>
                  <a:srgbClr val="000000"/>
                </a:solidFill>
              </a:rPr>
              <a:t>Сегментирование данных для управления </a:t>
            </a:r>
            <a:r>
              <a:rPr lang="ru-RU" sz="2000" dirty="0" smtClean="0">
                <a:solidFill>
                  <a:srgbClr val="000000"/>
                </a:solidFill>
              </a:rPr>
              <a:t>ими</a:t>
            </a:r>
            <a:endParaRPr lang="en-US" sz="2000" dirty="0" smtClean="0">
              <a:solidFill>
                <a:srgbClr val="000000"/>
              </a:solidFill>
            </a:endParaRPr>
          </a:p>
          <a:p>
            <a:pPr marL="0" indent="0" defTabSz="814365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236555" indent="-236555" defTabSz="814365">
              <a:buFont typeface="Wingdings"/>
              <a:buChar char="§"/>
            </a:pPr>
            <a:r>
              <a:rPr lang="ru-RU" sz="2000" dirty="0">
                <a:solidFill>
                  <a:srgbClr val="000000"/>
                </a:solidFill>
              </a:rPr>
              <a:t>Определение соответствующего приложения для каждого потока обмена данными</a:t>
            </a:r>
          </a:p>
          <a:p>
            <a:pPr marL="381030" indent="-381030" algn="l" defTabSz="814365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None/>
            </a:pPr>
            <a:endParaRPr lang="ru-RU" altLang="ja-JP" sz="2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881211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ctr"/>
          <a:lstStyle/>
          <a:p>
            <a:endParaRPr lang="ru-RU"/>
          </a:p>
        </p:txBody>
      </p:sp>
      <p:pic>
        <p:nvPicPr>
          <p:cNvPr id="35843" name="Picture 3" descr="CNA_largo-onwhi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8125" y="2741613"/>
            <a:ext cx="6097588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Передача данных</a:t>
            </a:r>
            <a:r>
              <a:rPr lang="ru-RU" sz="2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ru-RU" sz="2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ru-RU" sz="3200" b="1" i="0" dirty="0" smtClean="0">
                <a:solidFill>
                  <a:srgbClr val="AAC1D8">
                    <a:lumMod val="75000"/>
                  </a:srgbClr>
                </a:solidFill>
                <a:latin typeface="Arial"/>
                <a:ea typeface="+mj-ea"/>
                <a:cs typeface="Arial"/>
              </a:rPr>
              <a:t>Роль транспортного уровня</a:t>
            </a:r>
            <a:endParaRPr lang="ru-RU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447" y="1299581"/>
            <a:ext cx="6006593" cy="5432881"/>
          </a:xfrm>
        </p:spPr>
      </p:pic>
    </p:spTree>
    <p:extLst>
      <p:ext uri="{BB962C8B-B14F-4D97-AF65-F5344CB8AC3E}">
        <p14:creationId xmlns:p14="http://schemas.microsoft.com/office/powerpoint/2010/main" val="201610415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25095" y="420688"/>
            <a:ext cx="6966585" cy="680827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Передача данных</a:t>
            </a:r>
            <a:r>
              <a:rPr lang="ru-RU" sz="2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ru-RU" sz="2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ru-RU" sz="3200" b="1" i="0" dirty="0" smtClean="0">
                <a:solidFill>
                  <a:srgbClr val="AAC1D8">
                    <a:lumMod val="75000"/>
                  </a:srgbClr>
                </a:solidFill>
                <a:latin typeface="Arial"/>
                <a:ea typeface="+mj-ea"/>
                <a:cs typeface="Arial"/>
              </a:rPr>
              <a:t>Роль транспортного уровня</a:t>
            </a:r>
            <a:endParaRPr lang="ru-RU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667" y="1119091"/>
            <a:ext cx="6136453" cy="565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1512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25095" y="420688"/>
            <a:ext cx="6966585" cy="680827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Передача данных</a:t>
            </a:r>
            <a:r>
              <a:rPr lang="ru-RU" sz="2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ru-RU" sz="2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ru-RU" sz="3200" b="1" i="0" dirty="0" smtClean="0">
                <a:solidFill>
                  <a:srgbClr val="AAC1D8">
                    <a:lumMod val="75000"/>
                  </a:srgbClr>
                </a:solidFill>
                <a:latin typeface="Arial"/>
                <a:ea typeface="+mj-ea"/>
                <a:cs typeface="Arial"/>
              </a:rPr>
              <a:t>Роль транспортного уровня</a:t>
            </a:r>
            <a:endParaRPr lang="ru-RU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" y="1101515"/>
            <a:ext cx="6857550" cy="56858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07760" y="2082800"/>
            <a:ext cx="2722880" cy="351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333333"/>
                </a:solidFill>
                <a:latin typeface="CiscoSansTTLight"/>
              </a:rPr>
              <a:t>транспортный уровень присваивает каждому приложению отдельный </a:t>
            </a:r>
            <a:r>
              <a:rPr lang="ru-RU" dirty="0" smtClean="0">
                <a:solidFill>
                  <a:srgbClr val="333333"/>
                </a:solidFill>
                <a:latin typeface="CiscoSansTTLight"/>
              </a:rPr>
              <a:t>идентификатор</a:t>
            </a:r>
            <a:r>
              <a:rPr lang="en-US" dirty="0" smtClean="0">
                <a:solidFill>
                  <a:srgbClr val="333333"/>
                </a:solidFill>
                <a:latin typeface="CiscoSansTTLight"/>
              </a:rPr>
              <a:t>, </a:t>
            </a:r>
            <a:r>
              <a:rPr lang="ru-RU" dirty="0" smtClean="0">
                <a:solidFill>
                  <a:srgbClr val="333333"/>
                </a:solidFill>
                <a:latin typeface="CiscoSansTTLight"/>
              </a:rPr>
              <a:t>который называется </a:t>
            </a:r>
            <a:r>
              <a:rPr lang="ru-RU" b="1" dirty="0">
                <a:solidFill>
                  <a:srgbClr val="333333"/>
                </a:solidFill>
                <a:latin typeface="CiscoSansTTLight"/>
              </a:rPr>
              <a:t>номером порта</a:t>
            </a:r>
            <a:r>
              <a:rPr lang="ru-RU" dirty="0">
                <a:solidFill>
                  <a:srgbClr val="333333"/>
                </a:solidFill>
                <a:latin typeface="CiscoSansTTLight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24417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25095" y="420688"/>
            <a:ext cx="6966585" cy="680827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>Передача данных</a:t>
            </a:r>
            <a:r>
              <a:rPr lang="ru-RU" sz="2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  <a:t/>
            </a:r>
            <a:br>
              <a:rPr lang="ru-RU" sz="2800" b="1" i="0" dirty="0" smtClean="0">
                <a:solidFill>
                  <a:srgbClr val="708CA1"/>
                </a:solidFill>
                <a:latin typeface="Arial"/>
                <a:ea typeface="+mj-ea"/>
                <a:cs typeface="+mj-cs"/>
              </a:rPr>
            </a:br>
            <a:r>
              <a:rPr lang="ru-RU" sz="3200" b="1" i="0" dirty="0" smtClean="0">
                <a:solidFill>
                  <a:srgbClr val="AAC1D8">
                    <a:lumMod val="75000"/>
                  </a:srgbClr>
                </a:solidFill>
                <a:latin typeface="Arial"/>
                <a:ea typeface="+mj-ea"/>
                <a:cs typeface="Arial"/>
              </a:rPr>
              <a:t>Роль транспортного уровня</a:t>
            </a:r>
            <a:endParaRPr lang="ru-RU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" y="1595121"/>
            <a:ext cx="8726167" cy="419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2098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11246</TotalTime>
  <Pages>28</Pages>
  <Words>1149</Words>
  <Application>Microsoft Office PowerPoint</Application>
  <PresentationFormat>Экран (4:3)</PresentationFormat>
  <Paragraphs>271</Paragraphs>
  <Slides>50</Slides>
  <Notes>48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50</vt:i4>
      </vt:variant>
    </vt:vector>
  </HeadingPairs>
  <TitlesOfParts>
    <vt:vector size="56" baseType="lpstr">
      <vt:lpstr>ＭＳ Ｐゴシック</vt:lpstr>
      <vt:lpstr>Arial</vt:lpstr>
      <vt:lpstr>CiscoSansTTLight</vt:lpstr>
      <vt:lpstr>Wingdings</vt:lpstr>
      <vt:lpstr>PPT-TMPLT-WHT_C</vt:lpstr>
      <vt:lpstr>NetAcad-4F_PPT-WHT_060408</vt:lpstr>
      <vt:lpstr>Глава 7. Транспортный уровень</vt:lpstr>
      <vt:lpstr>Роль транспортного уровня</vt:lpstr>
      <vt:lpstr>Роль транспортного уровня</vt:lpstr>
      <vt:lpstr>Передача данных Роль транспортного уровня</vt:lpstr>
      <vt:lpstr>Передача данных Роль транспортного уровня</vt:lpstr>
      <vt:lpstr>Передача данных Роль транспортного уровня</vt:lpstr>
      <vt:lpstr>Передача данных Роль транспортного уровня</vt:lpstr>
      <vt:lpstr>Передача данных Роль транспортного уровня</vt:lpstr>
      <vt:lpstr>Передача данных Роль транспортного уровня</vt:lpstr>
      <vt:lpstr>Передача данных Надёжность транспортного уровня</vt:lpstr>
      <vt:lpstr>Передача данных Надёжность транспортного уровня</vt:lpstr>
      <vt:lpstr>Передача данных Надёжность транспортного уровня</vt:lpstr>
      <vt:lpstr>Передача данных Надёжность транспортного уровня</vt:lpstr>
      <vt:lpstr>Передача данных Надёжность транспортного уровня</vt:lpstr>
      <vt:lpstr>Передача данных Надёжность транспортного уровня</vt:lpstr>
      <vt:lpstr>Передача данных Надёжность транспортного уровня</vt:lpstr>
      <vt:lpstr>Передача данных Надёжность транспортного уровня</vt:lpstr>
      <vt:lpstr>Передача данных Надёжность транспортного уровня</vt:lpstr>
      <vt:lpstr>Передача данных Надёжность транспортного уровня</vt:lpstr>
      <vt:lpstr>Передача данных Надёжность транспортного уровня</vt:lpstr>
      <vt:lpstr>Передача данных Надёжность транспортного уровня</vt:lpstr>
      <vt:lpstr>Презентация PowerPoint</vt:lpstr>
      <vt:lpstr>Краткое описание TCP и UDP Краткое описание TCP</vt:lpstr>
      <vt:lpstr>Краткое описание TCP и UDP Краткое описание TCP</vt:lpstr>
      <vt:lpstr>Общие сведения о протоколах TCP и UDP Краткое описание протокола UDP</vt:lpstr>
      <vt:lpstr>Общие сведения о протоколах TCP и UDP Краткое описание протокола UDP</vt:lpstr>
      <vt:lpstr>Общие сведения о протоколах TCP и UDP Разделение нескольких каналов обмена данными</vt:lpstr>
      <vt:lpstr>Общие сведения о протоколах TCP и UDP Адресация портов в TCP и UDP</vt:lpstr>
      <vt:lpstr> Общие сведения о протоколах TCP и UDP Адресация портов в TCP и UDP</vt:lpstr>
      <vt:lpstr> Общие сведения о протоколах TCP и UDP Адресация портов в TCP и UDP</vt:lpstr>
      <vt:lpstr> Обмен данными по протоколу TCP Сегментация TCP и UDP</vt:lpstr>
      <vt:lpstr> Обмен данными по протоколу TCP Сегментация TCP и UDP</vt:lpstr>
      <vt:lpstr> Обмен данными по протоколу TCP Процессы TCP-сервера</vt:lpstr>
      <vt:lpstr> Обмен данными по протоколу TCP Установка и прекращение TCP-соединения</vt:lpstr>
      <vt:lpstr> Обмен данными по TCP. Для этого и следующих двух слайдов НЕОБХОДИМО новое изображение Трёхстороннее рукопожатие — этап 1</vt:lpstr>
      <vt:lpstr> Обмен данными по TCP Трёхстороннее рукопожатие — этап 2</vt:lpstr>
      <vt:lpstr> Обмен данными по TCP Трёхстороннее рукопожатие — этап 3</vt:lpstr>
      <vt:lpstr>Обмен данными по TCP Прекращение сеанса TCP</vt:lpstr>
      <vt:lpstr>Надёжность и контроль потоков Надёжность TCP — упорядоченная доставка</vt:lpstr>
      <vt:lpstr> Надёжность TCP — подтверждение и размер окна</vt:lpstr>
      <vt:lpstr>Надёжность TCP и управление потоком Размер окна и подтверждения</vt:lpstr>
      <vt:lpstr> Надёжность и управление потоком Управление потоком TCP — предотвращение заторов</vt:lpstr>
      <vt:lpstr>Надёжность и управление потоком Надёжность TCP — подтверждения</vt:lpstr>
      <vt:lpstr> Обмен данными по UDP Низкая нагрузка UDP или надёжность</vt:lpstr>
      <vt:lpstr> Обмен данными по UDP Разбор датаграммы</vt:lpstr>
      <vt:lpstr>  Обмен данными по UDP Процессы сервера и клиента UDP</vt:lpstr>
      <vt:lpstr>  TCP или UDP Приложения, использующие TCP</vt:lpstr>
      <vt:lpstr>  TCP или UDP Приложения, использующие протокол UDP</vt:lpstr>
      <vt:lpstr>Глава 7. Резюме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Игорь С. Тарасов</cp:lastModifiedBy>
  <cp:revision>900</cp:revision>
  <cp:lastPrinted>1999-01-27T00:54:54Z</cp:lastPrinted>
  <dcterms:created xsi:type="dcterms:W3CDTF">2006-10-23T15:07:30Z</dcterms:created>
  <dcterms:modified xsi:type="dcterms:W3CDTF">2019-11-01T06:58:48Z</dcterms:modified>
</cp:coreProperties>
</file>